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x="18288000" cy="10287000"/>
  <p:notesSz cx="6858000" cy="9144000"/>
  <p:embeddedFontLst>
    <p:embeddedFont>
      <p:font typeface="Montserrat" charset="1" panose="00000500000000000000"/>
      <p:regular r:id="rId39"/>
    </p:embeddedFont>
    <p:embeddedFont>
      <p:font typeface="Oswald Bold" charset="1" panose="00000800000000000000"/>
      <p:regular r:id="rId40"/>
    </p:embeddedFont>
    <p:embeddedFont>
      <p:font typeface="Oswald" charset="1" panose="0000050000000000000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6.jpe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http://www.uchile.cl/noticias/164233/que-es-y-como-funciona-la-inteligencia-artificial" TargetMode="External" Type="http://schemas.openxmlformats.org/officeDocument/2006/relationships/hyperlink"/><Relationship Id="rId3" Target="http://www.uchile.cl/noticias/164233/que-es-y-como-funciona-la-inteligencia-artificial" TargetMode="External" Type="http://schemas.openxmlformats.org/officeDocument/2006/relationships/hyperlink"/><Relationship Id="rId4" Target="http://www.uchile.cl/noticias/164233/que-es-y-como-funciona-la-inteligencia-artificial" TargetMode="External" Type="http://schemas.openxmlformats.org/officeDocument/2006/relationships/hyperlink"/><Relationship Id="rId5" Target="../media/image2.png" Type="http://schemas.openxmlformats.org/officeDocument/2006/relationships/image"/><Relationship Id="rId6" Target="../media/image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google.com/search?sca_esv=cb6c6d70115ecea7&amp;rlz=1C1SQJL_enCL901CL901&amp;sxsrf=AE3TifMuLRwhV488osLj7SEbfHw3Z6SU2w%3A1758655578553&amp;q=Redes+Neuronales&amp;sa=X&amp;ved=2ahUKEwjn0arIzu-PAxXbuZUCHVM7BJUQxccNegUI7wEQAQ&amp;mstk=AUtExfDtp6BycP_HBOjm1T8EXgcPCPIGKhTPIbgGK1zJewVIWHMTFjHJ3iq4P7RqhvlnXVo9v3SvTf66yH-pd72CFcEbzyzDzhW2WJ8PAalDrX4emlEtn9TeZnyOq5qpZvawCQr3v03j4RmNYq__2b-nWJGkiNiujZUJWsxvja9KORY17i8lPD1VqtYZd63-y1VZv5Pv-a-krt4igkoLCp7kjbCmwLTg4X6nWeR2ELzO4EqsklimNe2d6MHYzSLSF-pYl_fK3VWXucXDWRKuoOyKWZXP&amp;csui=3" TargetMode="External" Type="http://schemas.openxmlformats.org/officeDocument/2006/relationships/hyperlink"/><Relationship Id="rId3" Target="https://www.google.com/search?sca_esv=cb6c6d70115ecea7&amp;rlz=1C1SQJL_enCL901CL901&amp;sxsrf=AE3TifMuLRwhV488osLj7SEbfHw3Z6SU2w%3A1758655578553&amp;q=Redes+Neuronales&amp;sa=X&amp;ved=2ahUKEwjn0arIzu-PAxXbuZUCHVM7BJUQxccNegUI7wEQAQ&amp;mstk=AUtExfDtp6BycP_HBOjm1T8EXgcPCPIGKhTPIbgGK1zJewVIWHMTFjHJ3iq4P7RqhvlnXVo9v3SvTf66yH-pd72CFcEbzyzDzhW2WJ8PAalDrX4emlEtn9TeZnyOq5qpZvawCQr3v03j4RmNYq__2b-nWJGkiNiujZUJWsxvja9KORY17i8lPD1VqtYZd63-y1VZv5Pv-a-krt4igkoLCp7kjbCmwLTg4X6nWeR2ELzO4EqsklimNe2d6MHYzSLSF-pYl_fK3VWXucXDWRKuoOyKWZXP&amp;csui=3" TargetMode="External" Type="http://schemas.openxmlformats.org/officeDocument/2006/relationships/hyperlink"/><Relationship Id="rId4" Target="../media/image2.png" Type="http://schemas.openxmlformats.org/officeDocument/2006/relationships/image"/><Relationship Id="rId5" Target="../media/image3.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 Id="rId3" Target="../media/image15.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03763" r="0" b="-17766"/>
            </a:stretch>
          </a:blipFill>
        </p:spPr>
      </p:sp>
      <p:sp>
        <p:nvSpPr>
          <p:cNvPr name="Freeform 3" id="3"/>
          <p:cNvSpPr/>
          <p:nvPr/>
        </p:nvSpPr>
        <p:spPr>
          <a:xfrm flipH="false" flipV="false" rot="0">
            <a:off x="7183673" y="8860032"/>
            <a:ext cx="2253131" cy="975606"/>
          </a:xfrm>
          <a:custGeom>
            <a:avLst/>
            <a:gdLst/>
            <a:ahLst/>
            <a:cxnLst/>
            <a:rect r="r" b="b" t="t" l="l"/>
            <a:pathLst>
              <a:path h="975606" w="2253131">
                <a:moveTo>
                  <a:pt x="0" y="0"/>
                </a:moveTo>
                <a:lnTo>
                  <a:pt x="2253131" y="0"/>
                </a:lnTo>
                <a:lnTo>
                  <a:pt x="2253131" y="975606"/>
                </a:lnTo>
                <a:lnTo>
                  <a:pt x="0" y="975606"/>
                </a:lnTo>
                <a:lnTo>
                  <a:pt x="0" y="0"/>
                </a:lnTo>
                <a:close/>
              </a:path>
            </a:pathLst>
          </a:custGeom>
          <a:blipFill>
            <a:blip r:embed="rId3"/>
            <a:stretch>
              <a:fillRect l="0" t="0" r="0" b="0"/>
            </a:stretch>
          </a:blipFill>
        </p:spPr>
      </p:sp>
      <p:sp>
        <p:nvSpPr>
          <p:cNvPr name="Freeform 4" id="4"/>
          <p:cNvSpPr/>
          <p:nvPr/>
        </p:nvSpPr>
        <p:spPr>
          <a:xfrm flipH="false" flipV="false" rot="0">
            <a:off x="9680286" y="8860032"/>
            <a:ext cx="2129004" cy="975606"/>
          </a:xfrm>
          <a:custGeom>
            <a:avLst/>
            <a:gdLst/>
            <a:ahLst/>
            <a:cxnLst/>
            <a:rect r="r" b="b" t="t" l="l"/>
            <a:pathLst>
              <a:path h="975606" w="2129004">
                <a:moveTo>
                  <a:pt x="0" y="0"/>
                </a:moveTo>
                <a:lnTo>
                  <a:pt x="2129004" y="0"/>
                </a:lnTo>
                <a:lnTo>
                  <a:pt x="2129004" y="975606"/>
                </a:lnTo>
                <a:lnTo>
                  <a:pt x="0" y="975606"/>
                </a:lnTo>
                <a:lnTo>
                  <a:pt x="0" y="0"/>
                </a:lnTo>
                <a:close/>
              </a:path>
            </a:pathLst>
          </a:custGeom>
          <a:blipFill>
            <a:blip r:embed="rId4"/>
            <a:stretch>
              <a:fillRect l="0" t="-59111" r="0" b="-59111"/>
            </a:stretch>
          </a:blipFill>
        </p:spPr>
      </p:sp>
      <p:sp>
        <p:nvSpPr>
          <p:cNvPr name="TextBox 5" id="5"/>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1</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144000" y="0"/>
            <a:ext cx="14980709" cy="10287000"/>
          </a:xfrm>
          <a:custGeom>
            <a:avLst/>
            <a:gdLst/>
            <a:ahLst/>
            <a:cxnLst/>
            <a:rect r="r" b="b" t="t" l="l"/>
            <a:pathLst>
              <a:path h="10287000" w="14980709">
                <a:moveTo>
                  <a:pt x="0" y="0"/>
                </a:moveTo>
                <a:lnTo>
                  <a:pt x="14980709" y="0"/>
                </a:lnTo>
                <a:lnTo>
                  <a:pt x="14980709" y="10287000"/>
                </a:lnTo>
                <a:lnTo>
                  <a:pt x="0" y="10287000"/>
                </a:lnTo>
                <a:lnTo>
                  <a:pt x="0" y="0"/>
                </a:lnTo>
                <a:close/>
              </a:path>
            </a:pathLst>
          </a:custGeom>
          <a:blipFill>
            <a:blip r:embed="rId2"/>
            <a:stretch>
              <a:fillRect l="-33995" t="0" r="-6501" b="0"/>
            </a:stretch>
          </a:blipFill>
        </p:spPr>
      </p:sp>
      <p:sp>
        <p:nvSpPr>
          <p:cNvPr name="TextBox 3" id="3"/>
          <p:cNvSpPr txBox="true"/>
          <p:nvPr/>
        </p:nvSpPr>
        <p:spPr>
          <a:xfrm rot="0">
            <a:off x="649284" y="2783447"/>
            <a:ext cx="7952228" cy="4371057"/>
          </a:xfrm>
          <a:prstGeom prst="rect">
            <a:avLst/>
          </a:prstGeom>
        </p:spPr>
        <p:txBody>
          <a:bodyPr anchor="t" rtlCol="false" tIns="0" lIns="0" bIns="0" rIns="0">
            <a:spAutoFit/>
          </a:bodyPr>
          <a:lstStyle/>
          <a:p>
            <a:pPr algn="ctr">
              <a:lnSpc>
                <a:spcPts val="11280"/>
              </a:lnSpc>
            </a:pPr>
            <a:r>
              <a:rPr lang="en-US" b="true" sz="11394">
                <a:solidFill>
                  <a:srgbClr val="000000"/>
                </a:solidFill>
                <a:latin typeface="Oswald Bold"/>
                <a:ea typeface="Oswald Bold"/>
                <a:cs typeface="Oswald Bold"/>
                <a:sym typeface="Oswald Bold"/>
              </a:rPr>
              <a:t>¿Puede</a:t>
            </a:r>
            <a:r>
              <a:rPr lang="en-US" b="true" sz="11394">
                <a:solidFill>
                  <a:srgbClr val="000000"/>
                </a:solidFill>
                <a:latin typeface="Oswald Bold"/>
                <a:ea typeface="Oswald Bold"/>
                <a:cs typeface="Oswald Bold"/>
                <a:sym typeface="Oswald Bold"/>
              </a:rPr>
              <a:t>n las máquinas pensar?</a:t>
            </a:r>
          </a:p>
        </p:txBody>
      </p:sp>
      <p:sp>
        <p:nvSpPr>
          <p:cNvPr name="TextBox 4" id="4"/>
          <p:cNvSpPr txBox="true"/>
          <p:nvPr/>
        </p:nvSpPr>
        <p:spPr>
          <a:xfrm rot="0">
            <a:off x="2652077" y="8057226"/>
            <a:ext cx="3173254" cy="306705"/>
          </a:xfrm>
          <a:prstGeom prst="rect">
            <a:avLst/>
          </a:prstGeom>
        </p:spPr>
        <p:txBody>
          <a:bodyPr anchor="t" rtlCol="false" tIns="0" lIns="0" bIns="0" rIns="0">
            <a:spAutoFit/>
          </a:bodyPr>
          <a:lstStyle/>
          <a:p>
            <a:pPr algn="ctr">
              <a:lnSpc>
                <a:spcPts val="2520"/>
              </a:lnSpc>
            </a:pPr>
            <a:r>
              <a:rPr lang="en-US" sz="1800">
                <a:solidFill>
                  <a:srgbClr val="000000"/>
                </a:solidFill>
                <a:latin typeface="Oswald"/>
                <a:ea typeface="Oswald"/>
                <a:cs typeface="Oswald"/>
                <a:sym typeface="Oswald"/>
              </a:rPr>
              <a:t>Comp</a:t>
            </a:r>
            <a:r>
              <a:rPr lang="en-US" sz="1800">
                <a:solidFill>
                  <a:srgbClr val="000000"/>
                </a:solidFill>
                <a:latin typeface="Oswald"/>
                <a:ea typeface="Oswald"/>
                <a:cs typeface="Oswald"/>
                <a:sym typeface="Oswald"/>
              </a:rPr>
              <a:t>uting Machinery and Intelligence</a:t>
            </a:r>
          </a:p>
        </p:txBody>
      </p:sp>
      <p:sp>
        <p:nvSpPr>
          <p:cNvPr name="TextBox 5" id="5"/>
          <p:cNvSpPr txBox="true"/>
          <p:nvPr/>
        </p:nvSpPr>
        <p:spPr>
          <a:xfrm rot="0">
            <a:off x="2652077" y="1455140"/>
            <a:ext cx="3946641" cy="736070"/>
          </a:xfrm>
          <a:prstGeom prst="rect">
            <a:avLst/>
          </a:prstGeom>
        </p:spPr>
        <p:txBody>
          <a:bodyPr anchor="t" rtlCol="false" tIns="0" lIns="0" bIns="0" rIns="0">
            <a:spAutoFit/>
          </a:bodyPr>
          <a:lstStyle/>
          <a:p>
            <a:pPr algn="ctr">
              <a:lnSpc>
                <a:spcPts val="5598"/>
              </a:lnSpc>
            </a:pPr>
            <a:r>
              <a:rPr lang="en-US" sz="5654">
                <a:solidFill>
                  <a:srgbClr val="000000"/>
                </a:solidFill>
                <a:latin typeface="Oswald"/>
                <a:ea typeface="Oswald"/>
                <a:cs typeface="Oswald"/>
                <a:sym typeface="Oswald"/>
              </a:rPr>
              <a:t>Alan Turing</a:t>
            </a:r>
          </a:p>
        </p:txBody>
      </p:sp>
      <p:sp>
        <p:nvSpPr>
          <p:cNvPr name="TextBox 6" id="6"/>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2</a:t>
            </a:r>
          </a:p>
        </p:txBody>
      </p:sp>
      <p:sp>
        <p:nvSpPr>
          <p:cNvPr name="Freeform 7" id="7"/>
          <p:cNvSpPr/>
          <p:nvPr/>
        </p:nvSpPr>
        <p:spPr>
          <a:xfrm flipH="false" flipV="false" rot="0">
            <a:off x="1028700" y="913266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3"/>
            <a:stretch>
              <a:fillRect l="0" t="0" r="0" b="0"/>
            </a:stretch>
          </a:blipFill>
        </p:spPr>
      </p:sp>
      <p:sp>
        <p:nvSpPr>
          <p:cNvPr name="Freeform 8" id="8"/>
          <p:cNvSpPr/>
          <p:nvPr/>
        </p:nvSpPr>
        <p:spPr>
          <a:xfrm flipH="false" flipV="false" rot="0">
            <a:off x="2588229" y="913266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4"/>
            <a:stretch>
              <a:fillRect l="0" t="-59111" r="0" b="-59111"/>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294255"/>
            <a:ext cx="16230600" cy="6155691"/>
          </a:xfrm>
          <a:prstGeom prst="rect">
            <a:avLst/>
          </a:prstGeom>
        </p:spPr>
        <p:txBody>
          <a:bodyPr anchor="t" rtlCol="false" tIns="0" lIns="0" bIns="0" rIns="0">
            <a:spAutoFit/>
          </a:bodyPr>
          <a:lstStyle/>
          <a:p>
            <a:pPr algn="l">
              <a:lnSpc>
                <a:spcPts val="4059"/>
              </a:lnSpc>
            </a:pPr>
            <a:r>
              <a:rPr lang="en-US" sz="2899">
                <a:solidFill>
                  <a:srgbClr val="000000"/>
                </a:solidFill>
                <a:latin typeface="Oswald"/>
                <a:ea typeface="Oswald"/>
                <a:cs typeface="Oswald"/>
                <a:sym typeface="Oswald"/>
              </a:rPr>
              <a:t>1936 — Alan Turing y la “máquina de Turing”</a:t>
            </a:r>
          </a:p>
          <a:p>
            <a:pPr algn="l">
              <a:lnSpc>
                <a:spcPts val="4059"/>
              </a:lnSpc>
            </a:pPr>
            <a:r>
              <a:rPr lang="en-US" sz="2899">
                <a:solidFill>
                  <a:srgbClr val="000000"/>
                </a:solidFill>
                <a:latin typeface="Oswald"/>
                <a:ea typeface="Oswald"/>
                <a:cs typeface="Oswald"/>
                <a:sym typeface="Oswald"/>
              </a:rPr>
              <a:t>Turing describe un modelo teórico de cómputo binario (0 y 1) que sienta las bases de las computadoras modernas y de lo “computable”. </a:t>
            </a:r>
          </a:p>
          <a:p>
            <a:pPr algn="l">
              <a:lnSpc>
                <a:spcPts val="4059"/>
              </a:lnSpc>
            </a:pPr>
          </a:p>
          <a:p>
            <a:pPr algn="l">
              <a:lnSpc>
                <a:spcPts val="4059"/>
              </a:lnSpc>
            </a:pPr>
            <a:r>
              <a:rPr lang="en-US" sz="2899">
                <a:solidFill>
                  <a:srgbClr val="000000"/>
                </a:solidFill>
                <a:latin typeface="Oswald"/>
                <a:ea typeface="Oswald"/>
                <a:cs typeface="Oswald"/>
                <a:sym typeface="Oswald"/>
              </a:rPr>
              <a:t>1950 — Turing propone el “Juego de la Imitación” (Test de Turing)</a:t>
            </a:r>
          </a:p>
          <a:p>
            <a:pPr algn="l">
              <a:lnSpc>
                <a:spcPts val="4059"/>
              </a:lnSpc>
            </a:pPr>
            <a:r>
              <a:rPr lang="en-US" sz="2899">
                <a:solidFill>
                  <a:srgbClr val="000000"/>
                </a:solidFill>
                <a:latin typeface="Oswald"/>
                <a:ea typeface="Oswald"/>
                <a:cs typeface="Oswald"/>
                <a:sym typeface="Oswald"/>
              </a:rPr>
              <a:t> En “Computing Machinery and Intelligence” plantea un test conversacional para evaluar si una máquina “piensa”. </a:t>
            </a:r>
          </a:p>
          <a:p>
            <a:pPr algn="l">
              <a:lnSpc>
                <a:spcPts val="4059"/>
              </a:lnSpc>
            </a:pPr>
          </a:p>
          <a:p>
            <a:pPr algn="l">
              <a:lnSpc>
                <a:spcPts val="4059"/>
              </a:lnSpc>
            </a:pPr>
            <a:r>
              <a:rPr lang="en-US" sz="2899">
                <a:solidFill>
                  <a:srgbClr val="000000"/>
                </a:solidFill>
                <a:latin typeface="Oswald"/>
                <a:ea typeface="Oswald"/>
                <a:cs typeface="Oswald"/>
                <a:sym typeface="Oswald"/>
              </a:rPr>
              <a:t>1956 — John McCarthy acuña “Inteligencia Artificial”</a:t>
            </a:r>
          </a:p>
          <a:p>
            <a:pPr algn="l">
              <a:lnSpc>
                <a:spcPts val="4059"/>
              </a:lnSpc>
            </a:pPr>
            <a:r>
              <a:rPr lang="en-US" sz="2899">
                <a:solidFill>
                  <a:srgbClr val="000000"/>
                </a:solidFill>
                <a:latin typeface="Oswald"/>
                <a:ea typeface="Oswald"/>
                <a:cs typeface="Oswald"/>
                <a:sym typeface="Oswald"/>
              </a:rPr>
              <a:t>Conferencia de Dartmouth: Nace el término y se inicia la primera ola de investigación académica en IA (EE. UU. y Reino Unido). </a:t>
            </a:r>
          </a:p>
          <a:p>
            <a:pPr algn="l">
              <a:lnSpc>
                <a:spcPts val="4059"/>
              </a:lnSpc>
            </a:pPr>
          </a:p>
          <a:p>
            <a:pPr algn="l">
              <a:lnSpc>
                <a:spcPts val="4059"/>
              </a:lnSpc>
            </a:pPr>
          </a:p>
        </p:txBody>
      </p:sp>
      <p:sp>
        <p:nvSpPr>
          <p:cNvPr name="TextBox 3" id="3"/>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3</a:t>
            </a:r>
          </a:p>
        </p:txBody>
      </p:sp>
      <p:sp>
        <p:nvSpPr>
          <p:cNvPr name="Freeform 4" id="4"/>
          <p:cNvSpPr/>
          <p:nvPr/>
        </p:nvSpPr>
        <p:spPr>
          <a:xfrm flipH="false" flipV="false" rot="0">
            <a:off x="7699286" y="895359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5" id="5"/>
          <p:cNvSpPr/>
          <p:nvPr/>
        </p:nvSpPr>
        <p:spPr>
          <a:xfrm flipH="false" flipV="false" rot="0">
            <a:off x="9258815" y="895359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866329" y="0"/>
            <a:ext cx="8421671" cy="10429031"/>
          </a:xfrm>
          <a:custGeom>
            <a:avLst/>
            <a:gdLst/>
            <a:ahLst/>
            <a:cxnLst/>
            <a:rect r="r" b="b" t="t" l="l"/>
            <a:pathLst>
              <a:path h="10429031" w="8421671">
                <a:moveTo>
                  <a:pt x="0" y="0"/>
                </a:moveTo>
                <a:lnTo>
                  <a:pt x="8421671" y="0"/>
                </a:lnTo>
                <a:lnTo>
                  <a:pt x="8421671" y="10429031"/>
                </a:lnTo>
                <a:lnTo>
                  <a:pt x="0" y="10429031"/>
                </a:lnTo>
                <a:lnTo>
                  <a:pt x="0" y="0"/>
                </a:lnTo>
                <a:close/>
              </a:path>
            </a:pathLst>
          </a:custGeom>
          <a:blipFill>
            <a:blip r:embed="rId2"/>
            <a:stretch>
              <a:fillRect l="-9676" t="0" r="-110475" b="0"/>
            </a:stretch>
          </a:blipFill>
        </p:spPr>
      </p:sp>
      <p:sp>
        <p:nvSpPr>
          <p:cNvPr name="Freeform 3" id="3"/>
          <p:cNvSpPr/>
          <p:nvPr/>
        </p:nvSpPr>
        <p:spPr>
          <a:xfrm flipH="false" flipV="false" rot="0">
            <a:off x="263772" y="4252188"/>
            <a:ext cx="9298205" cy="5507269"/>
          </a:xfrm>
          <a:custGeom>
            <a:avLst/>
            <a:gdLst/>
            <a:ahLst/>
            <a:cxnLst/>
            <a:rect r="r" b="b" t="t" l="l"/>
            <a:pathLst>
              <a:path h="5507269" w="9298205">
                <a:moveTo>
                  <a:pt x="0" y="0"/>
                </a:moveTo>
                <a:lnTo>
                  <a:pt x="9298205" y="0"/>
                </a:lnTo>
                <a:lnTo>
                  <a:pt x="9298205" y="5507269"/>
                </a:lnTo>
                <a:lnTo>
                  <a:pt x="0" y="5507269"/>
                </a:lnTo>
                <a:lnTo>
                  <a:pt x="0" y="0"/>
                </a:lnTo>
                <a:close/>
              </a:path>
            </a:pathLst>
          </a:custGeom>
          <a:blipFill>
            <a:blip r:embed="rId3"/>
            <a:stretch>
              <a:fillRect l="0" t="-272" r="0" b="-272"/>
            </a:stretch>
          </a:blipFill>
        </p:spPr>
      </p:sp>
      <p:sp>
        <p:nvSpPr>
          <p:cNvPr name="TextBox 4" id="4"/>
          <p:cNvSpPr txBox="true"/>
          <p:nvPr/>
        </p:nvSpPr>
        <p:spPr>
          <a:xfrm rot="0">
            <a:off x="1840305" y="299787"/>
            <a:ext cx="5639782" cy="4459654"/>
          </a:xfrm>
          <a:prstGeom prst="rect">
            <a:avLst/>
          </a:prstGeom>
        </p:spPr>
        <p:txBody>
          <a:bodyPr anchor="t" rtlCol="false" tIns="0" lIns="0" bIns="0" rIns="0">
            <a:spAutoFit/>
          </a:bodyPr>
          <a:lstStyle/>
          <a:p>
            <a:pPr algn="l">
              <a:lnSpc>
                <a:spcPts val="5506"/>
              </a:lnSpc>
            </a:pPr>
          </a:p>
          <a:p>
            <a:pPr algn="ctr">
              <a:lnSpc>
                <a:spcPts val="5506"/>
              </a:lnSpc>
            </a:pPr>
            <a:r>
              <a:rPr lang="en-US" sz="3932">
                <a:solidFill>
                  <a:srgbClr val="000000"/>
                </a:solidFill>
                <a:latin typeface="Oswald"/>
                <a:ea typeface="Oswald"/>
                <a:cs typeface="Oswald"/>
                <a:sym typeface="Oswald"/>
              </a:rPr>
              <a:t>1958</a:t>
            </a:r>
          </a:p>
          <a:p>
            <a:pPr algn="ctr">
              <a:lnSpc>
                <a:spcPts val="4424"/>
              </a:lnSpc>
            </a:pPr>
            <a:r>
              <a:rPr lang="en-US" b="true" sz="4469">
                <a:solidFill>
                  <a:srgbClr val="000000"/>
                </a:solidFill>
                <a:latin typeface="Oswald Bold"/>
                <a:ea typeface="Oswald Bold"/>
                <a:cs typeface="Oswald Bold"/>
                <a:sym typeface="Oswald Bold"/>
              </a:rPr>
              <a:t>Frank Rosenblatt </a:t>
            </a:r>
          </a:p>
          <a:p>
            <a:pPr algn="ctr">
              <a:lnSpc>
                <a:spcPts val="4424"/>
              </a:lnSpc>
            </a:pPr>
            <a:r>
              <a:rPr lang="en-US" b="true" sz="4469">
                <a:solidFill>
                  <a:srgbClr val="000000"/>
                </a:solidFill>
                <a:latin typeface="Oswald Bold"/>
                <a:ea typeface="Oswald Bold"/>
                <a:cs typeface="Oswald Bold"/>
                <a:sym typeface="Oswald Bold"/>
              </a:rPr>
              <a:t>E</a:t>
            </a:r>
            <a:r>
              <a:rPr lang="en-US" b="true" sz="4469">
                <a:solidFill>
                  <a:srgbClr val="000000"/>
                </a:solidFill>
                <a:latin typeface="Oswald Bold"/>
                <a:ea typeface="Oswald Bold"/>
                <a:cs typeface="Oswald Bold"/>
                <a:sym typeface="Oswald Bold"/>
              </a:rPr>
              <a:t>l Perceptrón</a:t>
            </a:r>
          </a:p>
          <a:p>
            <a:pPr algn="l">
              <a:lnSpc>
                <a:spcPts val="3629"/>
              </a:lnSpc>
            </a:pPr>
            <a:r>
              <a:rPr lang="en-US" sz="2592">
                <a:solidFill>
                  <a:srgbClr val="000000"/>
                </a:solidFill>
                <a:latin typeface="Oswald"/>
                <a:ea typeface="Oswald"/>
                <a:cs typeface="Oswald"/>
                <a:sym typeface="Oswald"/>
              </a:rPr>
              <a:t>Formula el concepto de neurona artificial y construye un primer prototipo de red neuronal. </a:t>
            </a:r>
          </a:p>
          <a:p>
            <a:pPr algn="l">
              <a:lnSpc>
                <a:spcPts val="4129"/>
              </a:lnSpc>
            </a:pPr>
          </a:p>
          <a:p>
            <a:pPr algn="l">
              <a:lnSpc>
                <a:spcPts val="4129"/>
              </a:lnSpc>
            </a:pPr>
          </a:p>
        </p:txBody>
      </p:sp>
      <p:sp>
        <p:nvSpPr>
          <p:cNvPr name="TextBox 5" id="5"/>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4</a:t>
            </a:r>
          </a:p>
        </p:txBody>
      </p:sp>
      <p:sp>
        <p:nvSpPr>
          <p:cNvPr name="Freeform 6" id="6"/>
          <p:cNvSpPr/>
          <p:nvPr/>
        </p:nvSpPr>
        <p:spPr>
          <a:xfrm flipH="false" flipV="false" rot="0">
            <a:off x="395591" y="205004"/>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4"/>
            <a:stretch>
              <a:fillRect l="0" t="0" r="0" b="0"/>
            </a:stretch>
          </a:blipFill>
        </p:spPr>
      </p:sp>
      <p:sp>
        <p:nvSpPr>
          <p:cNvPr name="Freeform 7" id="7"/>
          <p:cNvSpPr/>
          <p:nvPr/>
        </p:nvSpPr>
        <p:spPr>
          <a:xfrm flipH="false" flipV="false" rot="0">
            <a:off x="1955120" y="205004"/>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5"/>
            <a:stretch>
              <a:fillRect l="0" t="-59111" r="0" b="-59111"/>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037080"/>
            <a:ext cx="16230600" cy="6155691"/>
          </a:xfrm>
          <a:prstGeom prst="rect">
            <a:avLst/>
          </a:prstGeom>
        </p:spPr>
        <p:txBody>
          <a:bodyPr anchor="t" rtlCol="false" tIns="0" lIns="0" bIns="0" rIns="0">
            <a:spAutoFit/>
          </a:bodyPr>
          <a:lstStyle/>
          <a:p>
            <a:pPr algn="l" marL="0" indent="0" lvl="1">
              <a:lnSpc>
                <a:spcPts val="4059"/>
              </a:lnSpc>
              <a:spcBef>
                <a:spcPct val="0"/>
              </a:spcBef>
            </a:pPr>
            <a:r>
              <a:rPr lang="en-US" sz="2899" strike="noStrike" u="none">
                <a:solidFill>
                  <a:srgbClr val="000000"/>
                </a:solidFill>
                <a:latin typeface="Oswald"/>
                <a:ea typeface="Oswald"/>
                <a:cs typeface="Oswald"/>
                <a:sym typeface="Oswald"/>
              </a:rPr>
              <a:t>1958 — Alex Bernstein programa ajedrez</a:t>
            </a:r>
          </a:p>
          <a:p>
            <a:pPr algn="l" marL="0" indent="0" lvl="1">
              <a:lnSpc>
                <a:spcPts val="4059"/>
              </a:lnSpc>
              <a:spcBef>
                <a:spcPct val="0"/>
              </a:spcBef>
            </a:pPr>
            <a:r>
              <a:rPr lang="en-US" sz="2899" strike="noStrike" u="none">
                <a:solidFill>
                  <a:srgbClr val="000000"/>
                </a:solidFill>
                <a:latin typeface="Oswald"/>
                <a:ea typeface="Oswald"/>
                <a:cs typeface="Oswald"/>
                <a:sym typeface="Oswald"/>
              </a:rPr>
              <a:t>Desarrolla uno de los primeros programas capaces de jugar ajedrez (nivel principiante). </a:t>
            </a:r>
          </a:p>
          <a:p>
            <a:pPr algn="l" marL="0" indent="0" lvl="1">
              <a:lnSpc>
                <a:spcPts val="4059"/>
              </a:lnSpc>
              <a:spcBef>
                <a:spcPct val="0"/>
              </a:spcBef>
            </a:pPr>
          </a:p>
          <a:p>
            <a:pPr algn="l" marL="0" indent="0" lvl="1">
              <a:lnSpc>
                <a:spcPts val="4059"/>
              </a:lnSpc>
              <a:spcBef>
                <a:spcPct val="0"/>
              </a:spcBef>
            </a:pPr>
            <a:r>
              <a:rPr lang="en-US" sz="2899" strike="noStrike" u="none">
                <a:solidFill>
                  <a:srgbClr val="000000"/>
                </a:solidFill>
                <a:latin typeface="Oswald"/>
                <a:ea typeface="Oswald"/>
                <a:cs typeface="Oswald"/>
                <a:sym typeface="Oswald"/>
              </a:rPr>
              <a:t>1966 — Joseph Weizenbaum crea </a:t>
            </a:r>
            <a:r>
              <a:rPr lang="en-US" b="true" sz="2899" strike="noStrike" u="none">
                <a:solidFill>
                  <a:srgbClr val="000000"/>
                </a:solidFill>
                <a:latin typeface="Oswald Bold"/>
                <a:ea typeface="Oswald Bold"/>
                <a:cs typeface="Oswald Bold"/>
                <a:sym typeface="Oswald Bold"/>
              </a:rPr>
              <a:t>ELIZA</a:t>
            </a:r>
          </a:p>
          <a:p>
            <a:pPr algn="l" marL="0" indent="0" lvl="1">
              <a:lnSpc>
                <a:spcPts val="4059"/>
              </a:lnSpc>
              <a:spcBef>
                <a:spcPct val="0"/>
              </a:spcBef>
            </a:pPr>
            <a:r>
              <a:rPr lang="en-US" sz="2899" strike="noStrike" u="none">
                <a:solidFill>
                  <a:srgbClr val="000000"/>
                </a:solidFill>
                <a:latin typeface="Oswald"/>
                <a:ea typeface="Oswald"/>
                <a:cs typeface="Oswald"/>
                <a:sym typeface="Oswald"/>
              </a:rPr>
              <a:t>Chatbot pionero basado en reglas y coincidencia de patrones; simula diálogo terapéutico. </a:t>
            </a:r>
          </a:p>
          <a:p>
            <a:pPr algn="l" marL="0" indent="0" lvl="1">
              <a:lnSpc>
                <a:spcPts val="4059"/>
              </a:lnSpc>
              <a:spcBef>
                <a:spcPct val="0"/>
              </a:spcBef>
            </a:pPr>
          </a:p>
          <a:p>
            <a:pPr algn="l" marL="0" indent="0" lvl="1">
              <a:lnSpc>
                <a:spcPts val="4059"/>
              </a:lnSpc>
              <a:spcBef>
                <a:spcPct val="0"/>
              </a:spcBef>
            </a:pPr>
            <a:r>
              <a:rPr lang="en-US" sz="2899" strike="noStrike" u="none">
                <a:solidFill>
                  <a:srgbClr val="000000"/>
                </a:solidFill>
                <a:latin typeface="Oswald"/>
                <a:ea typeface="Oswald"/>
                <a:cs typeface="Oswald"/>
                <a:sym typeface="Oswald"/>
              </a:rPr>
              <a:t>Años 70</a:t>
            </a:r>
            <a:r>
              <a:rPr lang="en-US" sz="2899" strike="noStrike" u="none">
                <a:solidFill>
                  <a:srgbClr val="000000"/>
                </a:solidFill>
                <a:latin typeface="Oswald"/>
                <a:ea typeface="Oswald"/>
                <a:cs typeface="Oswald"/>
                <a:sym typeface="Oswald"/>
              </a:rPr>
              <a:t> – 80 </a:t>
            </a:r>
            <a:r>
              <a:rPr lang="en-US" sz="2899" strike="noStrike" u="none">
                <a:solidFill>
                  <a:srgbClr val="000000"/>
                </a:solidFill>
                <a:latin typeface="Oswald"/>
                <a:ea typeface="Oswald"/>
                <a:cs typeface="Oswald"/>
                <a:sym typeface="Oswald"/>
              </a:rPr>
              <a:t>– </a:t>
            </a:r>
            <a:r>
              <a:rPr lang="en-US" sz="2899" strike="noStrike" u="none">
                <a:solidFill>
                  <a:srgbClr val="000000"/>
                </a:solidFill>
                <a:latin typeface="Oswald"/>
                <a:ea typeface="Oswald"/>
                <a:cs typeface="Oswald"/>
                <a:sym typeface="Oswald"/>
              </a:rPr>
              <a:t>90 — “Invierno de la IA”</a:t>
            </a:r>
          </a:p>
          <a:p>
            <a:pPr algn="l" marL="0" indent="0" lvl="1">
              <a:lnSpc>
                <a:spcPts val="4059"/>
              </a:lnSpc>
              <a:spcBef>
                <a:spcPct val="0"/>
              </a:spcBef>
            </a:pPr>
            <a:r>
              <a:rPr lang="en-US" sz="2899" strike="noStrike" u="none">
                <a:solidFill>
                  <a:srgbClr val="000000"/>
                </a:solidFill>
                <a:latin typeface="Oswald"/>
                <a:ea typeface="Oswald"/>
                <a:cs typeface="Oswald"/>
                <a:sym typeface="Oswald"/>
              </a:rPr>
              <a:t>Caen expectativas y financiamiento por falta de resultados prácticos y potencia de cómputo. </a:t>
            </a:r>
          </a:p>
          <a:p>
            <a:pPr algn="l" marL="0" indent="0" lvl="1">
              <a:lnSpc>
                <a:spcPts val="4059"/>
              </a:lnSpc>
              <a:spcBef>
                <a:spcPct val="0"/>
              </a:spcBef>
            </a:pPr>
          </a:p>
          <a:p>
            <a:pPr algn="l" marL="0" indent="0" lvl="1">
              <a:lnSpc>
                <a:spcPts val="4059"/>
              </a:lnSpc>
              <a:spcBef>
                <a:spcPct val="0"/>
              </a:spcBef>
            </a:pPr>
            <a:r>
              <a:rPr lang="en-US" sz="2899" strike="noStrike" u="none">
                <a:solidFill>
                  <a:srgbClr val="000000"/>
                </a:solidFill>
                <a:latin typeface="Oswald"/>
                <a:ea typeface="Oswald"/>
                <a:cs typeface="Oswald"/>
                <a:sym typeface="Oswald"/>
              </a:rPr>
              <a:t>1997 — IBM Deep Blue (Super Computadora) </a:t>
            </a:r>
            <a:r>
              <a:rPr lang="en-US" sz="2899" strike="noStrike" u="none">
                <a:solidFill>
                  <a:srgbClr val="000000"/>
                </a:solidFill>
                <a:latin typeface="Oswald"/>
                <a:ea typeface="Oswald"/>
                <a:cs typeface="Oswald"/>
                <a:sym typeface="Oswald"/>
              </a:rPr>
              <a:t>vence a Garry Kasparov (Campeón Mundial de Ajedrez)</a:t>
            </a:r>
          </a:p>
          <a:p>
            <a:pPr algn="l" marL="0" indent="0" lvl="1">
              <a:lnSpc>
                <a:spcPts val="4059"/>
              </a:lnSpc>
              <a:spcBef>
                <a:spcPct val="0"/>
              </a:spcBef>
            </a:pPr>
            <a:r>
              <a:rPr lang="en-US" sz="2899" strike="noStrike" u="none">
                <a:solidFill>
                  <a:srgbClr val="000000"/>
                </a:solidFill>
                <a:latin typeface="Oswald"/>
                <a:ea typeface="Oswald"/>
                <a:cs typeface="Oswald"/>
                <a:sym typeface="Oswald"/>
              </a:rPr>
              <a:t>Hito en juegos de estrategia mediante búsqueda y fuerza bruta asistida por bases de datos. </a:t>
            </a:r>
          </a:p>
          <a:p>
            <a:pPr algn="l" marL="0" indent="0" lvl="1">
              <a:lnSpc>
                <a:spcPts val="4059"/>
              </a:lnSpc>
              <a:spcBef>
                <a:spcPct val="0"/>
              </a:spcBef>
            </a:pPr>
          </a:p>
        </p:txBody>
      </p:sp>
      <p:sp>
        <p:nvSpPr>
          <p:cNvPr name="TextBox 3" id="3"/>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5</a:t>
            </a:r>
          </a:p>
        </p:txBody>
      </p:sp>
      <p:sp>
        <p:nvSpPr>
          <p:cNvPr name="Freeform 4" id="4"/>
          <p:cNvSpPr/>
          <p:nvPr/>
        </p:nvSpPr>
        <p:spPr>
          <a:xfrm flipH="false" flipV="false" rot="0">
            <a:off x="7699286" y="895359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5" id="5"/>
          <p:cNvSpPr/>
          <p:nvPr/>
        </p:nvSpPr>
        <p:spPr>
          <a:xfrm flipH="false" flipV="false" rot="0">
            <a:off x="9258815" y="895359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522730"/>
            <a:ext cx="16230600" cy="7184391"/>
          </a:xfrm>
          <a:prstGeom prst="rect">
            <a:avLst/>
          </a:prstGeom>
        </p:spPr>
        <p:txBody>
          <a:bodyPr anchor="t" rtlCol="false" tIns="0" lIns="0" bIns="0" rIns="0">
            <a:spAutoFit/>
          </a:bodyPr>
          <a:lstStyle/>
          <a:p>
            <a:pPr algn="l">
              <a:lnSpc>
                <a:spcPts val="4059"/>
              </a:lnSpc>
            </a:pPr>
            <a:r>
              <a:rPr lang="en-US" sz="2899">
                <a:solidFill>
                  <a:srgbClr val="000000"/>
                </a:solidFill>
                <a:latin typeface="Oswald"/>
                <a:ea typeface="Oswald"/>
                <a:cs typeface="Oswald"/>
                <a:sym typeface="Oswald"/>
              </a:rPr>
              <a:t>2011 — IBM Watson (Súper Computadora) gana Jeopardy!</a:t>
            </a:r>
          </a:p>
          <a:p>
            <a:pPr algn="l">
              <a:lnSpc>
                <a:spcPts val="4059"/>
              </a:lnSpc>
            </a:pPr>
            <a:r>
              <a:rPr lang="en-US" sz="2899">
                <a:solidFill>
                  <a:srgbClr val="000000"/>
                </a:solidFill>
                <a:latin typeface="Oswald"/>
                <a:ea typeface="Oswald"/>
                <a:cs typeface="Oswald"/>
                <a:sym typeface="Oswald"/>
              </a:rPr>
              <a:t>Avance en comprensión de lenguaje natural en un entorno competitivo televisivo. </a:t>
            </a:r>
          </a:p>
          <a:p>
            <a:pPr algn="l">
              <a:lnSpc>
                <a:spcPts val="4059"/>
              </a:lnSpc>
            </a:pPr>
          </a:p>
          <a:p>
            <a:pPr algn="l">
              <a:lnSpc>
                <a:spcPts val="4059"/>
              </a:lnSpc>
            </a:pPr>
            <a:r>
              <a:rPr lang="en-US" sz="2899">
                <a:solidFill>
                  <a:srgbClr val="000000"/>
                </a:solidFill>
                <a:latin typeface="Oswald"/>
                <a:ea typeface="Oswald"/>
                <a:cs typeface="Oswald"/>
                <a:sym typeface="Oswald"/>
              </a:rPr>
              <a:t>2011 — Apple lanza Siri</a:t>
            </a:r>
          </a:p>
          <a:p>
            <a:pPr algn="l">
              <a:lnSpc>
                <a:spcPts val="4059"/>
              </a:lnSpc>
            </a:pPr>
            <a:r>
              <a:rPr lang="en-US" sz="2899">
                <a:solidFill>
                  <a:srgbClr val="000000"/>
                </a:solidFill>
                <a:latin typeface="Oswald"/>
                <a:ea typeface="Oswald"/>
                <a:cs typeface="Oswald"/>
                <a:sym typeface="Oswald"/>
              </a:rPr>
              <a:t>Primer gran acercamiento masivo a un asistent</a:t>
            </a:r>
            <a:r>
              <a:rPr lang="en-US" sz="2899">
                <a:solidFill>
                  <a:srgbClr val="000000"/>
                </a:solidFill>
                <a:latin typeface="Oswald"/>
                <a:ea typeface="Oswald"/>
                <a:cs typeface="Oswald"/>
                <a:sym typeface="Oswald"/>
              </a:rPr>
              <a:t>e con IA en teléfonos; activa respuesta de la industria.</a:t>
            </a:r>
          </a:p>
          <a:p>
            <a:pPr algn="l">
              <a:lnSpc>
                <a:spcPts val="4059"/>
              </a:lnSpc>
            </a:pPr>
          </a:p>
          <a:p>
            <a:pPr algn="l">
              <a:lnSpc>
                <a:spcPts val="4059"/>
              </a:lnSpc>
            </a:pPr>
            <a:r>
              <a:rPr lang="en-US" sz="2899">
                <a:solidFill>
                  <a:srgbClr val="000000"/>
                </a:solidFill>
                <a:latin typeface="Oswald"/>
                <a:ea typeface="Oswald"/>
                <a:cs typeface="Oswald"/>
                <a:sym typeface="Oswald"/>
              </a:rPr>
              <a:t>20</a:t>
            </a:r>
            <a:r>
              <a:rPr lang="en-US" sz="2899">
                <a:solidFill>
                  <a:srgbClr val="000000"/>
                </a:solidFill>
                <a:latin typeface="Oswald"/>
                <a:ea typeface="Oswald"/>
                <a:cs typeface="Oswald"/>
                <a:sym typeface="Oswald"/>
              </a:rPr>
              <a:t>14 — Google adquiere DeepMind</a:t>
            </a:r>
          </a:p>
          <a:p>
            <a:pPr algn="l">
              <a:lnSpc>
                <a:spcPts val="4059"/>
              </a:lnSpc>
            </a:pPr>
            <a:r>
              <a:rPr lang="en-US" sz="2899">
                <a:solidFill>
                  <a:srgbClr val="000000"/>
                </a:solidFill>
                <a:latin typeface="Oswald"/>
                <a:ea typeface="Oswald"/>
                <a:cs typeface="Oswald"/>
                <a:sym typeface="Oswald"/>
              </a:rPr>
              <a:t>Consolida liderazgo en IA (aprendizaje por refuerzo, Go, código, etc.); se suma a Google Brain. </a:t>
            </a:r>
          </a:p>
          <a:p>
            <a:pPr algn="l">
              <a:lnSpc>
                <a:spcPts val="4059"/>
              </a:lnSpc>
            </a:pPr>
          </a:p>
          <a:p>
            <a:pPr algn="l">
              <a:lnSpc>
                <a:spcPts val="4059"/>
              </a:lnSpc>
            </a:pPr>
            <a:r>
              <a:rPr lang="en-US" sz="2899">
                <a:solidFill>
                  <a:srgbClr val="000000"/>
                </a:solidFill>
                <a:latin typeface="Oswald"/>
                <a:ea typeface="Oswald"/>
                <a:cs typeface="Oswald"/>
                <a:sym typeface="Oswald"/>
              </a:rPr>
              <a:t>2015 — Se funda OpenAI (Elon Musk, Sam Altman)</a:t>
            </a:r>
          </a:p>
          <a:p>
            <a:pPr algn="l">
              <a:lnSpc>
                <a:spcPts val="4059"/>
              </a:lnSpc>
            </a:pPr>
            <a:r>
              <a:rPr lang="en-US" sz="2899">
                <a:solidFill>
                  <a:srgbClr val="000000"/>
                </a:solidFill>
                <a:latin typeface="Oswald"/>
                <a:ea typeface="Oswald"/>
                <a:cs typeface="Oswald"/>
                <a:sym typeface="Oswald"/>
              </a:rPr>
              <a:t>Nace como laboratorio de investigación con visión “pro-humanidad”; atrae talento clave del área. </a:t>
            </a:r>
          </a:p>
          <a:p>
            <a:pPr algn="l">
              <a:lnSpc>
                <a:spcPts val="4059"/>
              </a:lnSpc>
            </a:pPr>
          </a:p>
          <a:p>
            <a:pPr algn="l">
              <a:lnSpc>
                <a:spcPts val="4059"/>
              </a:lnSpc>
            </a:pPr>
          </a:p>
          <a:p>
            <a:pPr algn="l">
              <a:lnSpc>
                <a:spcPts val="4059"/>
              </a:lnSpc>
            </a:pPr>
          </a:p>
        </p:txBody>
      </p:sp>
      <p:sp>
        <p:nvSpPr>
          <p:cNvPr name="TextBox 3" id="3"/>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6</a:t>
            </a:r>
          </a:p>
        </p:txBody>
      </p:sp>
      <p:sp>
        <p:nvSpPr>
          <p:cNvPr name="Freeform 4" id="4"/>
          <p:cNvSpPr/>
          <p:nvPr/>
        </p:nvSpPr>
        <p:spPr>
          <a:xfrm flipH="false" flipV="false" rot="0">
            <a:off x="7699286" y="895359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5" id="5"/>
          <p:cNvSpPr/>
          <p:nvPr/>
        </p:nvSpPr>
        <p:spPr>
          <a:xfrm flipH="false" flipV="false" rot="0">
            <a:off x="9258815" y="895359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673772" y="1028700"/>
            <a:ext cx="7585528" cy="5564812"/>
          </a:xfrm>
          <a:custGeom>
            <a:avLst/>
            <a:gdLst/>
            <a:ahLst/>
            <a:cxnLst/>
            <a:rect r="r" b="b" t="t" l="l"/>
            <a:pathLst>
              <a:path h="5564812" w="7585528">
                <a:moveTo>
                  <a:pt x="0" y="0"/>
                </a:moveTo>
                <a:lnTo>
                  <a:pt x="7585528" y="0"/>
                </a:lnTo>
                <a:lnTo>
                  <a:pt x="7585528" y="5564812"/>
                </a:lnTo>
                <a:lnTo>
                  <a:pt x="0" y="5564812"/>
                </a:lnTo>
                <a:lnTo>
                  <a:pt x="0" y="0"/>
                </a:lnTo>
                <a:close/>
              </a:path>
            </a:pathLst>
          </a:custGeom>
          <a:blipFill>
            <a:blip r:embed="rId2"/>
            <a:stretch>
              <a:fillRect l="-15962" t="0" r="-14456" b="0"/>
            </a:stretch>
          </a:blipFill>
        </p:spPr>
      </p:sp>
      <p:sp>
        <p:nvSpPr>
          <p:cNvPr name="AutoShape 3" id="3"/>
          <p:cNvSpPr/>
          <p:nvPr/>
        </p:nvSpPr>
        <p:spPr>
          <a:xfrm flipV="true">
            <a:off x="9144000" y="1028700"/>
            <a:ext cx="0" cy="8229600"/>
          </a:xfrm>
          <a:prstGeom prst="line">
            <a:avLst/>
          </a:prstGeom>
          <a:ln cap="flat" w="38100">
            <a:solidFill>
              <a:srgbClr val="000000">
                <a:alpha val="43922"/>
              </a:srgbClr>
            </a:solidFill>
            <a:prstDash val="solid"/>
            <a:headEnd type="none" len="sm" w="sm"/>
            <a:tailEnd type="none" len="sm" w="sm"/>
          </a:ln>
        </p:spPr>
      </p:sp>
      <p:sp>
        <p:nvSpPr>
          <p:cNvPr name="Freeform 4" id="4"/>
          <p:cNvSpPr/>
          <p:nvPr/>
        </p:nvSpPr>
        <p:spPr>
          <a:xfrm flipH="false" flipV="false" rot="0">
            <a:off x="2089045" y="3258092"/>
            <a:ext cx="5395249" cy="6000208"/>
          </a:xfrm>
          <a:custGeom>
            <a:avLst/>
            <a:gdLst/>
            <a:ahLst/>
            <a:cxnLst/>
            <a:rect r="r" b="b" t="t" l="l"/>
            <a:pathLst>
              <a:path h="6000208" w="5395249">
                <a:moveTo>
                  <a:pt x="0" y="0"/>
                </a:moveTo>
                <a:lnTo>
                  <a:pt x="5395249" y="0"/>
                </a:lnTo>
                <a:lnTo>
                  <a:pt x="5395249" y="6000208"/>
                </a:lnTo>
                <a:lnTo>
                  <a:pt x="0" y="6000208"/>
                </a:lnTo>
                <a:lnTo>
                  <a:pt x="0" y="0"/>
                </a:lnTo>
                <a:close/>
              </a:path>
            </a:pathLst>
          </a:custGeom>
          <a:blipFill>
            <a:blip r:embed="rId3"/>
            <a:stretch>
              <a:fillRect l="0" t="0" r="0" b="0"/>
            </a:stretch>
          </a:blipFill>
        </p:spPr>
      </p:sp>
      <p:sp>
        <p:nvSpPr>
          <p:cNvPr name="TextBox 5" id="5"/>
          <p:cNvSpPr txBox="true"/>
          <p:nvPr/>
        </p:nvSpPr>
        <p:spPr>
          <a:xfrm rot="0">
            <a:off x="1596824" y="1085850"/>
            <a:ext cx="6769918" cy="1890234"/>
          </a:xfrm>
          <a:prstGeom prst="rect">
            <a:avLst/>
          </a:prstGeom>
        </p:spPr>
        <p:txBody>
          <a:bodyPr anchor="t" rtlCol="false" tIns="0" lIns="0" bIns="0" rIns="0">
            <a:spAutoFit/>
          </a:bodyPr>
          <a:lstStyle/>
          <a:p>
            <a:pPr algn="ctr">
              <a:lnSpc>
                <a:spcPts val="2973"/>
              </a:lnSpc>
            </a:pPr>
            <a:r>
              <a:rPr lang="en-US" sz="3003">
                <a:solidFill>
                  <a:srgbClr val="000000"/>
                </a:solidFill>
                <a:latin typeface="Oswald"/>
                <a:ea typeface="Oswald"/>
                <a:cs typeface="Oswald"/>
                <a:sym typeface="Oswald"/>
              </a:rPr>
              <a:t>2017 — Paper “Attention Is All You Need”</a:t>
            </a:r>
          </a:p>
          <a:p>
            <a:pPr algn="ctr">
              <a:lnSpc>
                <a:spcPts val="2973"/>
              </a:lnSpc>
            </a:pPr>
          </a:p>
          <a:p>
            <a:pPr algn="ctr">
              <a:lnSpc>
                <a:spcPts val="2973"/>
              </a:lnSpc>
            </a:pPr>
            <a:r>
              <a:rPr lang="en-US" sz="3003">
                <a:solidFill>
                  <a:srgbClr val="000000"/>
                </a:solidFill>
                <a:latin typeface="Oswald"/>
                <a:ea typeface="Oswald"/>
                <a:cs typeface="Oswald"/>
                <a:sym typeface="Oswald"/>
              </a:rPr>
              <a:t>Googl</a:t>
            </a:r>
            <a:r>
              <a:rPr lang="en-US" sz="3003">
                <a:solidFill>
                  <a:srgbClr val="000000"/>
                </a:solidFill>
                <a:latin typeface="Oswald"/>
                <a:ea typeface="Oswald"/>
                <a:cs typeface="Oswald"/>
                <a:sym typeface="Oswald"/>
              </a:rPr>
              <a:t>e presenta la arquitectura Transformer; base de los modelos generativos modernos (GPT). </a:t>
            </a:r>
          </a:p>
        </p:txBody>
      </p:sp>
      <p:sp>
        <p:nvSpPr>
          <p:cNvPr name="TextBox 6" id="6"/>
          <p:cNvSpPr txBox="true"/>
          <p:nvPr/>
        </p:nvSpPr>
        <p:spPr>
          <a:xfrm rot="0">
            <a:off x="9820446" y="6183867"/>
            <a:ext cx="7631834" cy="2166545"/>
          </a:xfrm>
          <a:prstGeom prst="rect">
            <a:avLst/>
          </a:prstGeom>
        </p:spPr>
        <p:txBody>
          <a:bodyPr anchor="t" rtlCol="false" tIns="0" lIns="0" bIns="0" rIns="0">
            <a:spAutoFit/>
          </a:bodyPr>
          <a:lstStyle/>
          <a:p>
            <a:pPr algn="ctr">
              <a:lnSpc>
                <a:spcPts val="3273"/>
              </a:lnSpc>
            </a:pPr>
            <a:r>
              <a:rPr lang="en-US" sz="3306">
                <a:solidFill>
                  <a:srgbClr val="000000"/>
                </a:solidFill>
                <a:latin typeface="Oswald"/>
                <a:ea typeface="Oswald"/>
                <a:cs typeface="Oswald"/>
                <a:sym typeface="Oswald"/>
              </a:rPr>
              <a:t>2021 — Google muestra LaMDA</a:t>
            </a:r>
          </a:p>
          <a:p>
            <a:pPr algn="ctr">
              <a:lnSpc>
                <a:spcPts val="3273"/>
              </a:lnSpc>
            </a:pPr>
          </a:p>
          <a:p>
            <a:pPr algn="ctr">
              <a:lnSpc>
                <a:spcPts val="3273"/>
              </a:lnSpc>
            </a:pPr>
            <a:r>
              <a:rPr lang="en-US" sz="3306">
                <a:solidFill>
                  <a:srgbClr val="000000"/>
                </a:solidFill>
                <a:latin typeface="Oswald"/>
                <a:ea typeface="Oswald"/>
                <a:cs typeface="Oswald"/>
                <a:sym typeface="Oswald"/>
              </a:rPr>
              <a:t>Demostraciones públicas de diálogo abierto muy fluido; no se libera como producto masivo. </a:t>
            </a:r>
          </a:p>
          <a:p>
            <a:pPr algn="l">
              <a:lnSpc>
                <a:spcPts val="4629"/>
              </a:lnSpc>
            </a:pPr>
          </a:p>
        </p:txBody>
      </p:sp>
      <p:sp>
        <p:nvSpPr>
          <p:cNvPr name="TextBox 7" id="7"/>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7</a:t>
            </a:r>
          </a:p>
        </p:txBody>
      </p:sp>
      <p:sp>
        <p:nvSpPr>
          <p:cNvPr name="Freeform 8" id="8"/>
          <p:cNvSpPr/>
          <p:nvPr/>
        </p:nvSpPr>
        <p:spPr>
          <a:xfrm flipH="false" flipV="false" rot="0">
            <a:off x="7699286" y="943737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4"/>
            <a:stretch>
              <a:fillRect l="0" t="0" r="0" b="0"/>
            </a:stretch>
          </a:blipFill>
        </p:spPr>
      </p:sp>
      <p:sp>
        <p:nvSpPr>
          <p:cNvPr name="Freeform 9" id="9"/>
          <p:cNvSpPr/>
          <p:nvPr/>
        </p:nvSpPr>
        <p:spPr>
          <a:xfrm flipH="false" flipV="false" rot="0">
            <a:off x="9258815" y="943737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5"/>
            <a:stretch>
              <a:fillRect l="0" t="-59111" r="0" b="-59111"/>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625588" y="1981139"/>
            <a:ext cx="8045641" cy="5953774"/>
          </a:xfrm>
          <a:custGeom>
            <a:avLst/>
            <a:gdLst/>
            <a:ahLst/>
            <a:cxnLst/>
            <a:rect r="r" b="b" t="t" l="l"/>
            <a:pathLst>
              <a:path h="5953774" w="8045641">
                <a:moveTo>
                  <a:pt x="0" y="0"/>
                </a:moveTo>
                <a:lnTo>
                  <a:pt x="8045641" y="0"/>
                </a:lnTo>
                <a:lnTo>
                  <a:pt x="8045641" y="5953774"/>
                </a:lnTo>
                <a:lnTo>
                  <a:pt x="0" y="5953774"/>
                </a:lnTo>
                <a:lnTo>
                  <a:pt x="0" y="0"/>
                </a:lnTo>
                <a:close/>
              </a:path>
            </a:pathLst>
          </a:custGeom>
          <a:blipFill>
            <a:blip r:embed="rId2"/>
            <a:stretch>
              <a:fillRect l="0" t="0" r="0" b="0"/>
            </a:stretch>
          </a:blipFill>
        </p:spPr>
      </p:sp>
      <p:sp>
        <p:nvSpPr>
          <p:cNvPr name="TextBox 3" id="3"/>
          <p:cNvSpPr txBox="true"/>
          <p:nvPr/>
        </p:nvSpPr>
        <p:spPr>
          <a:xfrm rot="0">
            <a:off x="1028700" y="2859287"/>
            <a:ext cx="8115300" cy="2455547"/>
          </a:xfrm>
          <a:prstGeom prst="rect">
            <a:avLst/>
          </a:prstGeom>
        </p:spPr>
        <p:txBody>
          <a:bodyPr anchor="t" rtlCol="false" tIns="0" lIns="0" bIns="0" rIns="0">
            <a:spAutoFit/>
          </a:bodyPr>
          <a:lstStyle/>
          <a:p>
            <a:pPr algn="ctr">
              <a:lnSpc>
                <a:spcPts val="7699"/>
              </a:lnSpc>
            </a:pPr>
            <a:r>
              <a:rPr lang="en-US" sz="5499" b="true">
                <a:solidFill>
                  <a:srgbClr val="000000"/>
                </a:solidFill>
                <a:latin typeface="Oswald Bold"/>
                <a:ea typeface="Oswald Bold"/>
                <a:cs typeface="Oswald Bold"/>
                <a:sym typeface="Oswald Bold"/>
              </a:rPr>
              <a:t>30 nov 2022</a:t>
            </a:r>
          </a:p>
          <a:p>
            <a:pPr algn="ctr">
              <a:lnSpc>
                <a:spcPts val="7699"/>
              </a:lnSpc>
            </a:pPr>
            <a:r>
              <a:rPr lang="en-US" sz="5499" b="true">
                <a:solidFill>
                  <a:srgbClr val="000000"/>
                </a:solidFill>
                <a:latin typeface="Oswald Bold"/>
                <a:ea typeface="Oswald Bold"/>
                <a:cs typeface="Oswald Bold"/>
                <a:sym typeface="Oswald Bold"/>
              </a:rPr>
              <a:t>Lanza ChatGPT (GPT-3.5)</a:t>
            </a:r>
          </a:p>
          <a:p>
            <a:pPr algn="l">
              <a:lnSpc>
                <a:spcPts val="4059"/>
              </a:lnSpc>
            </a:pPr>
          </a:p>
        </p:txBody>
      </p:sp>
      <p:sp>
        <p:nvSpPr>
          <p:cNvPr name="TextBox 4" id="4"/>
          <p:cNvSpPr txBox="true"/>
          <p:nvPr/>
        </p:nvSpPr>
        <p:spPr>
          <a:xfrm rot="0">
            <a:off x="1028700" y="5226060"/>
            <a:ext cx="8115300" cy="1725930"/>
          </a:xfrm>
          <a:prstGeom prst="rect">
            <a:avLst/>
          </a:prstGeom>
        </p:spPr>
        <p:txBody>
          <a:bodyPr anchor="t" rtlCol="false" tIns="0" lIns="0" bIns="0" rIns="0">
            <a:spAutoFit/>
          </a:bodyPr>
          <a:lstStyle/>
          <a:p>
            <a:pPr algn="ctr">
              <a:lnSpc>
                <a:spcPts val="4620"/>
              </a:lnSpc>
            </a:pPr>
            <a:r>
              <a:rPr lang="en-US" sz="3300">
                <a:solidFill>
                  <a:srgbClr val="000000"/>
                </a:solidFill>
                <a:latin typeface="Oswald"/>
                <a:ea typeface="Oswald"/>
                <a:cs typeface="Oswald"/>
                <a:sym typeface="Oswald"/>
              </a:rPr>
              <a:t>OpenAI empaq</a:t>
            </a:r>
            <a:r>
              <a:rPr lang="en-US" sz="3300">
                <a:solidFill>
                  <a:srgbClr val="000000"/>
                </a:solidFill>
                <a:latin typeface="Oswald"/>
                <a:ea typeface="Oswald"/>
                <a:cs typeface="Oswald"/>
                <a:sym typeface="Oswald"/>
              </a:rPr>
              <a:t>ueta un modelo conversacional para el público; marca el despegue global del uso de IA generativa. </a:t>
            </a:r>
          </a:p>
        </p:txBody>
      </p:sp>
      <p:sp>
        <p:nvSpPr>
          <p:cNvPr name="TextBox 5" id="5"/>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8</a:t>
            </a:r>
          </a:p>
        </p:txBody>
      </p:sp>
      <p:sp>
        <p:nvSpPr>
          <p:cNvPr name="Freeform 6" id="6"/>
          <p:cNvSpPr/>
          <p:nvPr/>
        </p:nvSpPr>
        <p:spPr>
          <a:xfrm flipH="false" flipV="false" rot="0">
            <a:off x="7699286" y="895359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3"/>
            <a:stretch>
              <a:fillRect l="0" t="0" r="0" b="0"/>
            </a:stretch>
          </a:blipFill>
        </p:spPr>
      </p:sp>
      <p:sp>
        <p:nvSpPr>
          <p:cNvPr name="Freeform 7" id="7"/>
          <p:cNvSpPr/>
          <p:nvPr/>
        </p:nvSpPr>
        <p:spPr>
          <a:xfrm flipH="false" flipV="false" rot="0">
            <a:off x="9258815" y="895359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4"/>
            <a:stretch>
              <a:fillRect l="0" t="-59111" r="0" b="-59111"/>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9144000" cy="10287000"/>
          </a:xfrm>
          <a:custGeom>
            <a:avLst/>
            <a:gdLst/>
            <a:ahLst/>
            <a:cxnLst/>
            <a:rect r="r" b="b" t="t" l="l"/>
            <a:pathLst>
              <a:path h="10287000" w="9144000">
                <a:moveTo>
                  <a:pt x="9144000" y="0"/>
                </a:moveTo>
                <a:lnTo>
                  <a:pt x="0" y="0"/>
                </a:lnTo>
                <a:lnTo>
                  <a:pt x="0" y="10287000"/>
                </a:lnTo>
                <a:lnTo>
                  <a:pt x="9144000" y="10287000"/>
                </a:lnTo>
                <a:lnTo>
                  <a:pt x="9144000" y="0"/>
                </a:lnTo>
                <a:close/>
              </a:path>
            </a:pathLst>
          </a:custGeom>
          <a:blipFill>
            <a:blip r:embed="rId2"/>
            <a:stretch>
              <a:fillRect l="-75296" t="0" r="-12203" b="0"/>
            </a:stretch>
          </a:blipFill>
        </p:spPr>
      </p:sp>
      <p:sp>
        <p:nvSpPr>
          <p:cNvPr name="TextBox 3" id="3"/>
          <p:cNvSpPr txBox="true"/>
          <p:nvPr/>
        </p:nvSpPr>
        <p:spPr>
          <a:xfrm rot="0">
            <a:off x="9854154" y="1295796"/>
            <a:ext cx="7405146" cy="2099310"/>
          </a:xfrm>
          <a:prstGeom prst="rect">
            <a:avLst/>
          </a:prstGeom>
        </p:spPr>
        <p:txBody>
          <a:bodyPr anchor="t" rtlCol="false" tIns="0" lIns="0" bIns="0" rIns="0">
            <a:spAutoFit/>
          </a:bodyPr>
          <a:lstStyle/>
          <a:p>
            <a:pPr algn="ctr">
              <a:lnSpc>
                <a:spcPts val="5444"/>
              </a:lnSpc>
            </a:pPr>
            <a:r>
              <a:rPr lang="en-US" b="true" sz="5499">
                <a:solidFill>
                  <a:srgbClr val="000000"/>
                </a:solidFill>
                <a:latin typeface="Oswald Bold"/>
                <a:ea typeface="Oswald Bold"/>
                <a:cs typeface="Oswald Bold"/>
                <a:sym typeface="Oswald Bold"/>
              </a:rPr>
              <a:t>Carrera por la AGI</a:t>
            </a:r>
          </a:p>
          <a:p>
            <a:pPr algn="ctr">
              <a:lnSpc>
                <a:spcPts val="5444"/>
              </a:lnSpc>
            </a:pPr>
            <a:r>
              <a:rPr lang="en-US" b="true" sz="5499">
                <a:solidFill>
                  <a:srgbClr val="000000"/>
                </a:solidFill>
                <a:latin typeface="Oswald Bold"/>
                <a:ea typeface="Oswald Bold"/>
                <a:cs typeface="Oswald Bold"/>
                <a:sym typeface="Oswald Bold"/>
              </a:rPr>
              <a:t>Inteligencia Artificial General</a:t>
            </a:r>
          </a:p>
        </p:txBody>
      </p:sp>
      <p:sp>
        <p:nvSpPr>
          <p:cNvPr name="TextBox 4" id="4"/>
          <p:cNvSpPr txBox="true"/>
          <p:nvPr/>
        </p:nvSpPr>
        <p:spPr>
          <a:xfrm rot="0">
            <a:off x="9854154" y="4026536"/>
            <a:ext cx="7405146" cy="5446395"/>
          </a:xfrm>
          <a:prstGeom prst="rect">
            <a:avLst/>
          </a:prstGeom>
        </p:spPr>
        <p:txBody>
          <a:bodyPr anchor="t" rtlCol="false" tIns="0" lIns="0" bIns="0" rIns="0">
            <a:spAutoFit/>
          </a:bodyPr>
          <a:lstStyle/>
          <a:p>
            <a:pPr algn="ctr">
              <a:lnSpc>
                <a:spcPts val="5039"/>
              </a:lnSpc>
            </a:pPr>
            <a:r>
              <a:rPr lang="en-US" sz="3599">
                <a:solidFill>
                  <a:srgbClr val="000000"/>
                </a:solidFill>
                <a:latin typeface="Oswald"/>
                <a:ea typeface="Oswald"/>
                <a:cs typeface="Oswald"/>
                <a:sym typeface="Oswald"/>
              </a:rPr>
              <a:t>Es </a:t>
            </a:r>
            <a:r>
              <a:rPr lang="en-US" sz="3599">
                <a:solidFill>
                  <a:srgbClr val="000000"/>
                </a:solidFill>
                <a:latin typeface="Oswald"/>
                <a:ea typeface="Oswald"/>
                <a:cs typeface="Oswald"/>
                <a:sym typeface="Oswald"/>
              </a:rPr>
              <a:t>una IA capaz de </a:t>
            </a:r>
            <a:r>
              <a:rPr lang="en-US" sz="3599" u="sng">
                <a:solidFill>
                  <a:srgbClr val="000000"/>
                </a:solidFill>
                <a:latin typeface="Oswald"/>
                <a:ea typeface="Oswald"/>
                <a:cs typeface="Oswald"/>
                <a:sym typeface="Oswald"/>
              </a:rPr>
              <a:t>entender, aprender y razonar</a:t>
            </a:r>
            <a:r>
              <a:rPr lang="en-US" sz="3599">
                <a:solidFill>
                  <a:srgbClr val="000000"/>
                </a:solidFill>
                <a:latin typeface="Oswald"/>
                <a:ea typeface="Oswald"/>
                <a:cs typeface="Oswald"/>
                <a:sym typeface="Oswald"/>
              </a:rPr>
              <a:t> en casi cualquier tarea, </a:t>
            </a:r>
            <a:r>
              <a:rPr lang="en-US" b="true" sz="3599">
                <a:solidFill>
                  <a:srgbClr val="000000"/>
                </a:solidFill>
                <a:latin typeface="Oswald Bold"/>
                <a:ea typeface="Oswald Bold"/>
                <a:cs typeface="Oswald Bold"/>
                <a:sym typeface="Oswald Bold"/>
              </a:rPr>
              <a:t>transfiriendo conocimiento entre dominios</a:t>
            </a:r>
            <a:r>
              <a:rPr lang="en-US" sz="3599">
                <a:solidFill>
                  <a:srgbClr val="000000"/>
                </a:solidFill>
                <a:latin typeface="Oswald"/>
                <a:ea typeface="Oswald"/>
                <a:cs typeface="Oswald"/>
                <a:sym typeface="Oswald"/>
              </a:rPr>
              <a:t> como lo haría una persona.</a:t>
            </a:r>
          </a:p>
          <a:p>
            <a:pPr algn="ctr">
              <a:lnSpc>
                <a:spcPts val="4620"/>
              </a:lnSpc>
            </a:pPr>
            <a:r>
              <a:rPr lang="en-US" sz="3300">
                <a:solidFill>
                  <a:srgbClr val="000000"/>
                </a:solidFill>
                <a:latin typeface="Oswald"/>
                <a:ea typeface="Oswald"/>
                <a:cs typeface="Oswald"/>
                <a:sym typeface="Oswald"/>
              </a:rPr>
              <a:t> En la práctica implica adaptación autónoma, planificación a largo plazo, sentido común operativo y la capacidad de resolver problemas nuevos (crear, decidir y colaborar) sin reentrenamientos específicos.</a:t>
            </a:r>
          </a:p>
        </p:txBody>
      </p:sp>
      <p:sp>
        <p:nvSpPr>
          <p:cNvPr name="TextBox 5" id="5"/>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9</a:t>
            </a:r>
          </a:p>
        </p:txBody>
      </p:sp>
      <p:sp>
        <p:nvSpPr>
          <p:cNvPr name="Freeform 6" id="6"/>
          <p:cNvSpPr/>
          <p:nvPr/>
        </p:nvSpPr>
        <p:spPr>
          <a:xfrm flipH="false" flipV="false" rot="0">
            <a:off x="12112013" y="269415"/>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3"/>
            <a:stretch>
              <a:fillRect l="0" t="0" r="0" b="0"/>
            </a:stretch>
          </a:blipFill>
        </p:spPr>
      </p:sp>
      <p:sp>
        <p:nvSpPr>
          <p:cNvPr name="Freeform 7" id="7"/>
          <p:cNvSpPr/>
          <p:nvPr/>
        </p:nvSpPr>
        <p:spPr>
          <a:xfrm flipH="false" flipV="false" rot="0">
            <a:off x="13671542" y="269415"/>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4"/>
            <a:stretch>
              <a:fillRect l="0" t="-59111" r="0" b="-59111"/>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3377565"/>
            <a:ext cx="4747139" cy="3427095"/>
          </a:xfrm>
          <a:prstGeom prst="rect">
            <a:avLst/>
          </a:prstGeom>
        </p:spPr>
        <p:txBody>
          <a:bodyPr anchor="t" rtlCol="false" tIns="0" lIns="0" bIns="0" rIns="0">
            <a:spAutoFit/>
          </a:bodyPr>
          <a:lstStyle/>
          <a:p>
            <a:pPr algn="ctr">
              <a:lnSpc>
                <a:spcPts val="7699"/>
              </a:lnSpc>
            </a:pPr>
            <a:r>
              <a:rPr lang="en-US" b="true" sz="5499">
                <a:solidFill>
                  <a:srgbClr val="000000"/>
                </a:solidFill>
                <a:latin typeface="Oswald Bold"/>
                <a:ea typeface="Oswald Bold"/>
                <a:cs typeface="Oswald Bold"/>
                <a:sym typeface="Oswald Bold"/>
              </a:rPr>
              <a:t>¿C</a:t>
            </a:r>
            <a:r>
              <a:rPr lang="en-US" b="true" sz="5499">
                <a:solidFill>
                  <a:srgbClr val="000000"/>
                </a:solidFill>
                <a:latin typeface="Oswald Bold"/>
                <a:ea typeface="Oswald Bold"/>
                <a:cs typeface="Oswald Bold"/>
                <a:sym typeface="Oswald Bold"/>
                <a:hlinkClick r:id="rId2" tooltip="http://www.uchile.cl/noticias/164233/que-es-y-como-funciona-la-inteligencia-artificial"/>
              </a:rPr>
              <a:t>ómo</a:t>
            </a:r>
            <a:r>
              <a:rPr lang="en-US" b="true" sz="5499">
                <a:solidFill>
                  <a:srgbClr val="000000"/>
                </a:solidFill>
                <a:latin typeface="Oswald Bold"/>
                <a:ea typeface="Oswald Bold"/>
                <a:cs typeface="Oswald Bold"/>
                <a:sym typeface="Oswald Bold"/>
                <a:hlinkClick r:id="rId3" tooltip="http://www.uchile.cl/noticias/164233/que-es-y-como-funciona-la-inteligencia-artificial"/>
              </a:rPr>
              <a:t> funciona la </a:t>
            </a:r>
            <a:r>
              <a:rPr lang="en-US" b="true" sz="5499">
                <a:solidFill>
                  <a:srgbClr val="000000"/>
                </a:solidFill>
                <a:latin typeface="Oswald Bold"/>
                <a:ea typeface="Oswald Bold"/>
                <a:cs typeface="Oswald Bold"/>
                <a:sym typeface="Oswald Bold"/>
                <a:hlinkClick r:id="rId4" tooltip="http://www.uchile.cl/noticias/164233/que-es-y-como-funciona-la-inteligencia-artificial"/>
              </a:rPr>
              <a:t>Inteligencia Artificial?</a:t>
            </a:r>
          </a:p>
          <a:p>
            <a:pPr algn="l">
              <a:lnSpc>
                <a:spcPts val="4059"/>
              </a:lnSpc>
            </a:pPr>
          </a:p>
        </p:txBody>
      </p:sp>
      <p:sp>
        <p:nvSpPr>
          <p:cNvPr name="TextBox 3" id="3"/>
          <p:cNvSpPr txBox="true"/>
          <p:nvPr/>
        </p:nvSpPr>
        <p:spPr>
          <a:xfrm rot="0">
            <a:off x="7046525" y="2213610"/>
            <a:ext cx="10212775" cy="5793105"/>
          </a:xfrm>
          <a:prstGeom prst="rect">
            <a:avLst/>
          </a:prstGeom>
        </p:spPr>
        <p:txBody>
          <a:bodyPr anchor="t" rtlCol="false" tIns="0" lIns="0" bIns="0" rIns="0">
            <a:spAutoFit/>
          </a:bodyPr>
          <a:lstStyle/>
          <a:p>
            <a:pPr algn="ctr">
              <a:lnSpc>
                <a:spcPts val="4620"/>
              </a:lnSpc>
            </a:pPr>
            <a:r>
              <a:rPr lang="en-US" sz="3300">
                <a:solidFill>
                  <a:srgbClr val="000000"/>
                </a:solidFill>
                <a:latin typeface="Oswald"/>
                <a:ea typeface="Oswald"/>
                <a:cs typeface="Oswald"/>
                <a:sym typeface="Oswald"/>
              </a:rPr>
              <a:t>U</a:t>
            </a:r>
            <a:r>
              <a:rPr lang="en-US" sz="3300">
                <a:solidFill>
                  <a:srgbClr val="000000"/>
                </a:solidFill>
                <a:latin typeface="Oswald"/>
                <a:ea typeface="Oswald"/>
                <a:cs typeface="Oswald"/>
                <a:sym typeface="Oswald"/>
              </a:rPr>
              <a:t>na IA funciona procesando grandes ca</a:t>
            </a:r>
            <a:r>
              <a:rPr lang="en-US" sz="3300" u="none">
                <a:solidFill>
                  <a:srgbClr val="000000"/>
                </a:solidFill>
                <a:latin typeface="Oswald"/>
                <a:ea typeface="Oswald"/>
                <a:cs typeface="Oswald"/>
                <a:sym typeface="Oswald"/>
              </a:rPr>
              <a:t>nt</a:t>
            </a:r>
            <a:r>
              <a:rPr lang="en-US" sz="3300">
                <a:solidFill>
                  <a:srgbClr val="000000"/>
                </a:solidFill>
                <a:latin typeface="Oswald"/>
                <a:ea typeface="Oswald"/>
                <a:cs typeface="Oswald"/>
                <a:sym typeface="Oswald"/>
              </a:rPr>
              <a:t>idad</a:t>
            </a:r>
            <a:r>
              <a:rPr lang="en-US" sz="3300" u="none">
                <a:solidFill>
                  <a:srgbClr val="000000"/>
                </a:solidFill>
                <a:latin typeface="Oswald"/>
                <a:ea typeface="Oswald"/>
                <a:cs typeface="Oswald"/>
                <a:sym typeface="Oswald"/>
              </a:rPr>
              <a:t>e</a:t>
            </a:r>
            <a:r>
              <a:rPr lang="en-US" sz="3300">
                <a:solidFill>
                  <a:srgbClr val="000000"/>
                </a:solidFill>
                <a:latin typeface="Oswald"/>
                <a:ea typeface="Oswald"/>
                <a:cs typeface="Oswald"/>
                <a:sym typeface="Oswald"/>
              </a:rPr>
              <a:t>s </a:t>
            </a:r>
            <a:r>
              <a:rPr lang="en-US" sz="3300" u="none">
                <a:solidFill>
                  <a:srgbClr val="000000"/>
                </a:solidFill>
                <a:latin typeface="Oswald"/>
                <a:ea typeface="Oswald"/>
                <a:cs typeface="Oswald"/>
                <a:sym typeface="Oswald"/>
              </a:rPr>
              <a:t>de </a:t>
            </a:r>
            <a:r>
              <a:rPr lang="en-US" sz="3300">
                <a:solidFill>
                  <a:srgbClr val="000000"/>
                </a:solidFill>
                <a:latin typeface="Oswald"/>
                <a:ea typeface="Oswald"/>
                <a:cs typeface="Oswald"/>
                <a:sym typeface="Oswald"/>
              </a:rPr>
              <a:t>d</a:t>
            </a:r>
            <a:r>
              <a:rPr lang="en-US" sz="3300" u="none">
                <a:solidFill>
                  <a:srgbClr val="000000"/>
                </a:solidFill>
                <a:latin typeface="Oswald"/>
                <a:ea typeface="Oswald"/>
                <a:cs typeface="Oswald"/>
                <a:sym typeface="Oswald"/>
              </a:rPr>
              <a:t>a</a:t>
            </a:r>
            <a:r>
              <a:rPr lang="en-US" sz="3300">
                <a:solidFill>
                  <a:srgbClr val="000000"/>
                </a:solidFill>
                <a:latin typeface="Oswald"/>
                <a:ea typeface="Oswald"/>
                <a:cs typeface="Oswald"/>
                <a:sym typeface="Oswald"/>
              </a:rPr>
              <a:t>tos m</a:t>
            </a:r>
            <a:r>
              <a:rPr lang="en-US" sz="3300" u="none">
                <a:solidFill>
                  <a:srgbClr val="000000"/>
                </a:solidFill>
                <a:latin typeface="Oswald"/>
                <a:ea typeface="Oswald"/>
                <a:cs typeface="Oswald"/>
                <a:sym typeface="Oswald"/>
              </a:rPr>
              <a:t>ed</a:t>
            </a:r>
            <a:r>
              <a:rPr lang="en-US" sz="3300">
                <a:solidFill>
                  <a:srgbClr val="000000"/>
                </a:solidFill>
                <a:latin typeface="Oswald"/>
                <a:ea typeface="Oswald"/>
                <a:cs typeface="Oswald"/>
                <a:sym typeface="Oswald"/>
              </a:rPr>
              <a:t>iant</a:t>
            </a:r>
            <a:r>
              <a:rPr lang="en-US" sz="3300" u="none">
                <a:solidFill>
                  <a:srgbClr val="000000"/>
                </a:solidFill>
                <a:latin typeface="Oswald"/>
                <a:ea typeface="Oswald"/>
                <a:cs typeface="Oswald"/>
                <a:sym typeface="Oswald"/>
              </a:rPr>
              <a:t>e</a:t>
            </a:r>
            <a:r>
              <a:rPr lang="en-US" sz="3300">
                <a:solidFill>
                  <a:srgbClr val="000000"/>
                </a:solidFill>
                <a:latin typeface="Oswald"/>
                <a:ea typeface="Oswald"/>
                <a:cs typeface="Oswald"/>
                <a:sym typeface="Oswald"/>
              </a:rPr>
              <a:t> algo</a:t>
            </a:r>
            <a:r>
              <a:rPr lang="en-US" sz="3300" u="none">
                <a:solidFill>
                  <a:srgbClr val="000000"/>
                </a:solidFill>
                <a:latin typeface="Oswald"/>
                <a:ea typeface="Oswald"/>
                <a:cs typeface="Oswald"/>
                <a:sym typeface="Oswald"/>
              </a:rPr>
              <a:t>r</a:t>
            </a:r>
            <a:r>
              <a:rPr lang="en-US" sz="3300">
                <a:solidFill>
                  <a:srgbClr val="000000"/>
                </a:solidFill>
                <a:latin typeface="Oswald"/>
                <a:ea typeface="Oswald"/>
                <a:cs typeface="Oswald"/>
                <a:sym typeface="Oswald"/>
              </a:rPr>
              <a:t>itmos</a:t>
            </a:r>
            <a:r>
              <a:rPr lang="en-US" sz="3300" u="none">
                <a:solidFill>
                  <a:srgbClr val="000000"/>
                </a:solidFill>
                <a:latin typeface="Oswald"/>
                <a:ea typeface="Oswald"/>
                <a:cs typeface="Oswald"/>
                <a:sym typeface="Oswald"/>
              </a:rPr>
              <a:t> y </a:t>
            </a:r>
            <a:r>
              <a:rPr lang="en-US" sz="3300">
                <a:solidFill>
                  <a:srgbClr val="000000"/>
                </a:solidFill>
                <a:latin typeface="Oswald"/>
                <a:ea typeface="Oswald"/>
                <a:cs typeface="Oswald"/>
                <a:sym typeface="Oswald"/>
              </a:rPr>
              <a:t>modelos m</a:t>
            </a:r>
            <a:r>
              <a:rPr lang="en-US" sz="3300" u="none">
                <a:solidFill>
                  <a:srgbClr val="000000"/>
                </a:solidFill>
                <a:latin typeface="Oswald"/>
                <a:ea typeface="Oswald"/>
                <a:cs typeface="Oswald"/>
                <a:sym typeface="Oswald"/>
              </a:rPr>
              <a:t>a</a:t>
            </a:r>
            <a:r>
              <a:rPr lang="en-US" sz="3300">
                <a:solidFill>
                  <a:srgbClr val="000000"/>
                </a:solidFill>
                <a:latin typeface="Oswald"/>
                <a:ea typeface="Oswald"/>
                <a:cs typeface="Oswald"/>
                <a:sym typeface="Oswald"/>
              </a:rPr>
              <a:t>temátic</a:t>
            </a:r>
            <a:r>
              <a:rPr lang="en-US" sz="3300" u="none">
                <a:solidFill>
                  <a:srgbClr val="000000"/>
                </a:solidFill>
                <a:latin typeface="Oswald"/>
                <a:ea typeface="Oswald"/>
                <a:cs typeface="Oswald"/>
                <a:sym typeface="Oswald"/>
              </a:rPr>
              <a:t>o</a:t>
            </a:r>
            <a:r>
              <a:rPr lang="en-US" sz="3300">
                <a:solidFill>
                  <a:srgbClr val="000000"/>
                </a:solidFill>
                <a:latin typeface="Oswald"/>
                <a:ea typeface="Oswald"/>
                <a:cs typeface="Oswald"/>
                <a:sym typeface="Oswald"/>
              </a:rPr>
              <a:t>s p</a:t>
            </a:r>
            <a:r>
              <a:rPr lang="en-US" sz="3300" u="none">
                <a:solidFill>
                  <a:srgbClr val="000000"/>
                </a:solidFill>
                <a:latin typeface="Oswald"/>
                <a:ea typeface="Oswald"/>
                <a:cs typeface="Oswald"/>
                <a:sym typeface="Oswald"/>
              </a:rPr>
              <a:t>ar</a:t>
            </a:r>
            <a:r>
              <a:rPr lang="en-US" sz="3300">
                <a:solidFill>
                  <a:srgbClr val="000000"/>
                </a:solidFill>
                <a:latin typeface="Oswald"/>
                <a:ea typeface="Oswald"/>
                <a:cs typeface="Oswald"/>
                <a:sym typeface="Oswald"/>
              </a:rPr>
              <a:t>a identificar patrones y t</a:t>
            </a:r>
            <a:r>
              <a:rPr lang="en-US" sz="3300">
                <a:solidFill>
                  <a:srgbClr val="000000"/>
                </a:solidFill>
                <a:latin typeface="Oswald"/>
                <a:ea typeface="Oswald"/>
                <a:cs typeface="Oswald"/>
                <a:sym typeface="Oswald"/>
              </a:rPr>
              <a:t>oma</a:t>
            </a:r>
            <a:r>
              <a:rPr lang="en-US" sz="3300">
                <a:solidFill>
                  <a:srgbClr val="000000"/>
                </a:solidFill>
                <a:latin typeface="Oswald"/>
                <a:ea typeface="Oswald"/>
                <a:cs typeface="Oswald"/>
                <a:sym typeface="Oswald"/>
              </a:rPr>
              <a:t>r</a:t>
            </a:r>
            <a:r>
              <a:rPr lang="en-US" sz="3300">
                <a:solidFill>
                  <a:srgbClr val="000000"/>
                </a:solidFill>
                <a:latin typeface="Oswald"/>
                <a:ea typeface="Oswald"/>
                <a:cs typeface="Oswald"/>
                <a:sym typeface="Oswald"/>
              </a:rPr>
              <a:t> decisio</a:t>
            </a:r>
            <a:r>
              <a:rPr lang="en-US" sz="3300">
                <a:solidFill>
                  <a:srgbClr val="000000"/>
                </a:solidFill>
                <a:latin typeface="Oswald"/>
                <a:ea typeface="Oswald"/>
                <a:cs typeface="Oswald"/>
                <a:sym typeface="Oswald"/>
              </a:rPr>
              <a:t>n</a:t>
            </a:r>
            <a:r>
              <a:rPr lang="en-US" sz="3300">
                <a:solidFill>
                  <a:srgbClr val="000000"/>
                </a:solidFill>
                <a:latin typeface="Oswald"/>
                <a:ea typeface="Oswald"/>
                <a:cs typeface="Oswald"/>
                <a:sym typeface="Oswald"/>
              </a:rPr>
              <a:t>e</a:t>
            </a:r>
            <a:r>
              <a:rPr lang="en-US" sz="3300">
                <a:solidFill>
                  <a:srgbClr val="000000"/>
                </a:solidFill>
                <a:latin typeface="Oswald"/>
                <a:ea typeface="Oswald"/>
                <a:cs typeface="Oswald"/>
                <a:sym typeface="Oswald"/>
              </a:rPr>
              <a:t>s</a:t>
            </a:r>
            <a:r>
              <a:rPr lang="en-US" sz="3300">
                <a:solidFill>
                  <a:srgbClr val="000000"/>
                </a:solidFill>
                <a:latin typeface="Oswald"/>
                <a:ea typeface="Oswald"/>
                <a:cs typeface="Oswald"/>
                <a:sym typeface="Oswald"/>
              </a:rPr>
              <a:t> o hacer p</a:t>
            </a:r>
            <a:r>
              <a:rPr lang="en-US" sz="3300">
                <a:solidFill>
                  <a:srgbClr val="000000"/>
                </a:solidFill>
                <a:latin typeface="Oswald"/>
                <a:ea typeface="Oswald"/>
                <a:cs typeface="Oswald"/>
                <a:sym typeface="Oswald"/>
              </a:rPr>
              <a:t>red</a:t>
            </a:r>
            <a:r>
              <a:rPr lang="en-US" sz="3300">
                <a:solidFill>
                  <a:srgbClr val="000000"/>
                </a:solidFill>
                <a:latin typeface="Oswald"/>
                <a:ea typeface="Oswald"/>
                <a:cs typeface="Oswald"/>
                <a:sym typeface="Oswald"/>
              </a:rPr>
              <a:t>i</a:t>
            </a:r>
            <a:r>
              <a:rPr lang="en-US" sz="3300">
                <a:solidFill>
                  <a:srgbClr val="000000"/>
                </a:solidFill>
                <a:latin typeface="Oswald"/>
                <a:ea typeface="Oswald"/>
                <a:cs typeface="Oswald"/>
                <a:sym typeface="Oswald"/>
              </a:rPr>
              <a:t>c</a:t>
            </a:r>
            <a:r>
              <a:rPr lang="en-US" sz="3300">
                <a:solidFill>
                  <a:srgbClr val="000000"/>
                </a:solidFill>
                <a:latin typeface="Oswald"/>
                <a:ea typeface="Oswald"/>
                <a:cs typeface="Oswald"/>
                <a:sym typeface="Oswald"/>
              </a:rPr>
              <a:t>ci</a:t>
            </a:r>
            <a:r>
              <a:rPr lang="en-US" sz="3300">
                <a:solidFill>
                  <a:srgbClr val="000000"/>
                </a:solidFill>
                <a:latin typeface="Oswald"/>
                <a:ea typeface="Oswald"/>
                <a:cs typeface="Oswald"/>
                <a:sym typeface="Oswald"/>
              </a:rPr>
              <a:t>on</a:t>
            </a:r>
            <a:r>
              <a:rPr lang="en-US" sz="3300">
                <a:solidFill>
                  <a:srgbClr val="000000"/>
                </a:solidFill>
                <a:latin typeface="Oswald"/>
                <a:ea typeface="Oswald"/>
                <a:cs typeface="Oswald"/>
                <a:sym typeface="Oswald"/>
              </a:rPr>
              <a:t>es, s</a:t>
            </a:r>
            <a:r>
              <a:rPr lang="en-US" sz="3300">
                <a:solidFill>
                  <a:srgbClr val="000000"/>
                </a:solidFill>
                <a:latin typeface="Oswald"/>
                <a:ea typeface="Oswald"/>
                <a:cs typeface="Oswald"/>
                <a:sym typeface="Oswald"/>
              </a:rPr>
              <a:t>imi</a:t>
            </a:r>
            <a:r>
              <a:rPr lang="en-US" sz="3300">
                <a:solidFill>
                  <a:srgbClr val="000000"/>
                </a:solidFill>
                <a:latin typeface="Oswald"/>
                <a:ea typeface="Oswald"/>
                <a:cs typeface="Oswald"/>
                <a:sym typeface="Oswald"/>
              </a:rPr>
              <a:t>lar</a:t>
            </a:r>
            <a:r>
              <a:rPr lang="en-US" sz="3300">
                <a:solidFill>
                  <a:srgbClr val="000000"/>
                </a:solidFill>
                <a:latin typeface="Oswald"/>
                <a:ea typeface="Oswald"/>
                <a:cs typeface="Oswald"/>
                <a:sym typeface="Oswald"/>
              </a:rPr>
              <a:t> </a:t>
            </a:r>
            <a:r>
              <a:rPr lang="en-US" sz="3300">
                <a:solidFill>
                  <a:srgbClr val="000000"/>
                </a:solidFill>
                <a:latin typeface="Oswald"/>
                <a:ea typeface="Oswald"/>
                <a:cs typeface="Oswald"/>
                <a:sym typeface="Oswald"/>
              </a:rPr>
              <a:t>al p</a:t>
            </a:r>
            <a:r>
              <a:rPr lang="en-US" sz="3300">
                <a:solidFill>
                  <a:srgbClr val="000000"/>
                </a:solidFill>
                <a:latin typeface="Oswald"/>
                <a:ea typeface="Oswald"/>
                <a:cs typeface="Oswald"/>
                <a:sym typeface="Oswald"/>
              </a:rPr>
              <a:t>en</a:t>
            </a:r>
            <a:r>
              <a:rPr lang="en-US" sz="3300">
                <a:solidFill>
                  <a:srgbClr val="000000"/>
                </a:solidFill>
                <a:latin typeface="Oswald"/>
                <a:ea typeface="Oswald"/>
                <a:cs typeface="Oswald"/>
                <a:sym typeface="Oswald"/>
              </a:rPr>
              <a:t>sa</a:t>
            </a:r>
            <a:r>
              <a:rPr lang="en-US" sz="3300">
                <a:solidFill>
                  <a:srgbClr val="000000"/>
                </a:solidFill>
                <a:latin typeface="Oswald"/>
                <a:ea typeface="Oswald"/>
                <a:cs typeface="Oswald"/>
                <a:sym typeface="Oswald"/>
              </a:rPr>
              <a:t>mi</a:t>
            </a:r>
            <a:r>
              <a:rPr lang="en-US" sz="3300">
                <a:solidFill>
                  <a:srgbClr val="000000"/>
                </a:solidFill>
                <a:latin typeface="Oswald"/>
                <a:ea typeface="Oswald"/>
                <a:cs typeface="Oswald"/>
                <a:sym typeface="Oswald"/>
              </a:rPr>
              <a:t>e</a:t>
            </a:r>
            <a:r>
              <a:rPr lang="en-US" sz="3300">
                <a:solidFill>
                  <a:srgbClr val="000000"/>
                </a:solidFill>
                <a:latin typeface="Oswald"/>
                <a:ea typeface="Oswald"/>
                <a:cs typeface="Oswald"/>
                <a:sym typeface="Oswald"/>
              </a:rPr>
              <a:t>n</a:t>
            </a:r>
            <a:r>
              <a:rPr lang="en-US" sz="3300">
                <a:solidFill>
                  <a:srgbClr val="000000"/>
                </a:solidFill>
                <a:latin typeface="Oswald"/>
                <a:ea typeface="Oswald"/>
                <a:cs typeface="Oswald"/>
                <a:sym typeface="Oswald"/>
              </a:rPr>
              <a:t>t</a:t>
            </a:r>
            <a:r>
              <a:rPr lang="en-US" sz="3300">
                <a:solidFill>
                  <a:srgbClr val="000000"/>
                </a:solidFill>
                <a:latin typeface="Oswald"/>
                <a:ea typeface="Oswald"/>
                <a:cs typeface="Oswald"/>
                <a:sym typeface="Oswald"/>
              </a:rPr>
              <a:t>o humano pero a gran escala. Se</a:t>
            </a:r>
            <a:r>
              <a:rPr lang="en-US" sz="3300">
                <a:solidFill>
                  <a:srgbClr val="000000"/>
                </a:solidFill>
                <a:latin typeface="Oswald"/>
                <a:ea typeface="Oswald"/>
                <a:cs typeface="Oswald"/>
                <a:sym typeface="Oswald"/>
              </a:rPr>
              <a:t> basa en el aprendizaje automático, donde los algoritmos se entrenan para aprender de forma autónoma. El aprendizaje profundo, una subcategoría, utiliza redes neuronales artificiales con múltiples capas para analizar datos complejos, permitiendo a la IA realizar tareas como el reconocimiento de imágenes o el procesamiento del lenguaje natural. </a:t>
            </a:r>
          </a:p>
        </p:txBody>
      </p:sp>
      <p:sp>
        <p:nvSpPr>
          <p:cNvPr name="TextBox 4" id="4"/>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10</a:t>
            </a:r>
          </a:p>
        </p:txBody>
      </p:sp>
      <p:sp>
        <p:nvSpPr>
          <p:cNvPr name="Freeform 5" id="5"/>
          <p:cNvSpPr/>
          <p:nvPr/>
        </p:nvSpPr>
        <p:spPr>
          <a:xfrm flipH="false" flipV="false" rot="0">
            <a:off x="7699286" y="895359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5"/>
            <a:stretch>
              <a:fillRect l="0" t="0" r="0" b="0"/>
            </a:stretch>
          </a:blipFill>
        </p:spPr>
      </p:sp>
      <p:sp>
        <p:nvSpPr>
          <p:cNvPr name="Freeform 6" id="6"/>
          <p:cNvSpPr/>
          <p:nvPr/>
        </p:nvSpPr>
        <p:spPr>
          <a:xfrm flipH="false" flipV="false" rot="0">
            <a:off x="9258815" y="895359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6"/>
            <a:stretch>
              <a:fillRect l="0" t="-59111" r="0" b="-59111"/>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046525" y="1301432"/>
            <a:ext cx="10212775" cy="7598410"/>
          </a:xfrm>
          <a:prstGeom prst="rect">
            <a:avLst/>
          </a:prstGeom>
        </p:spPr>
        <p:txBody>
          <a:bodyPr anchor="t" rtlCol="false" tIns="0" lIns="0" bIns="0" rIns="0">
            <a:spAutoFit/>
          </a:bodyPr>
          <a:lstStyle/>
          <a:p>
            <a:pPr algn="l">
              <a:lnSpc>
                <a:spcPts val="6159"/>
              </a:lnSpc>
            </a:pPr>
            <a:r>
              <a:rPr lang="en-US" b="true" sz="4399">
                <a:solidFill>
                  <a:srgbClr val="000000"/>
                </a:solidFill>
                <a:latin typeface="Oswald Bold"/>
                <a:ea typeface="Oswald Bold"/>
                <a:cs typeface="Oswald Bold"/>
                <a:sym typeface="Oswald Bold"/>
              </a:rPr>
              <a:t>Datos: </a:t>
            </a:r>
          </a:p>
          <a:p>
            <a:pPr algn="l">
              <a:lnSpc>
                <a:spcPts val="6159"/>
              </a:lnSpc>
            </a:pPr>
            <a:r>
              <a:rPr lang="en-US" sz="4399">
                <a:solidFill>
                  <a:srgbClr val="000000"/>
                </a:solidFill>
                <a:latin typeface="Oswald"/>
                <a:ea typeface="Oswald"/>
                <a:cs typeface="Oswald"/>
                <a:sym typeface="Oswald"/>
              </a:rPr>
              <a:t>La</a:t>
            </a:r>
            <a:r>
              <a:rPr lang="en-US" sz="4399" u="none">
                <a:solidFill>
                  <a:srgbClr val="000000"/>
                </a:solidFill>
                <a:latin typeface="Oswald"/>
                <a:ea typeface="Oswald"/>
                <a:cs typeface="Oswald"/>
                <a:sym typeface="Oswald"/>
              </a:rPr>
              <a:t> IA se ali</a:t>
            </a:r>
            <a:r>
              <a:rPr lang="en-US" sz="4399">
                <a:solidFill>
                  <a:srgbClr val="000000"/>
                </a:solidFill>
                <a:latin typeface="Oswald"/>
                <a:ea typeface="Oswald"/>
                <a:cs typeface="Oswald"/>
                <a:sym typeface="Oswald"/>
              </a:rPr>
              <a:t>menta de grandes c</a:t>
            </a:r>
            <a:r>
              <a:rPr lang="en-US" sz="4399" u="none">
                <a:solidFill>
                  <a:srgbClr val="000000"/>
                </a:solidFill>
                <a:latin typeface="Oswald"/>
                <a:ea typeface="Oswald"/>
                <a:cs typeface="Oswald"/>
                <a:sym typeface="Oswald"/>
              </a:rPr>
              <a:t>an</a:t>
            </a:r>
            <a:r>
              <a:rPr lang="en-US" sz="4399">
                <a:solidFill>
                  <a:srgbClr val="000000"/>
                </a:solidFill>
                <a:latin typeface="Oswald"/>
                <a:ea typeface="Oswald"/>
                <a:cs typeface="Oswald"/>
                <a:sym typeface="Oswald"/>
              </a:rPr>
              <a:t>tidades de dat</a:t>
            </a:r>
            <a:r>
              <a:rPr lang="en-US" sz="4399" u="none">
                <a:solidFill>
                  <a:srgbClr val="000000"/>
                </a:solidFill>
                <a:latin typeface="Oswald"/>
                <a:ea typeface="Oswald"/>
                <a:cs typeface="Oswald"/>
                <a:sym typeface="Oswald"/>
              </a:rPr>
              <a:t>o</a:t>
            </a:r>
            <a:r>
              <a:rPr lang="en-US" sz="4399">
                <a:solidFill>
                  <a:srgbClr val="000000"/>
                </a:solidFill>
                <a:latin typeface="Oswald"/>
                <a:ea typeface="Oswald"/>
                <a:cs typeface="Oswald"/>
                <a:sym typeface="Oswald"/>
              </a:rPr>
              <a:t>s p</a:t>
            </a:r>
            <a:r>
              <a:rPr lang="en-US" sz="4399" u="none">
                <a:solidFill>
                  <a:srgbClr val="000000"/>
                </a:solidFill>
                <a:latin typeface="Oswald"/>
                <a:ea typeface="Oswald"/>
                <a:cs typeface="Oswald"/>
                <a:sym typeface="Oswald"/>
              </a:rPr>
              <a:t>ar</a:t>
            </a:r>
            <a:r>
              <a:rPr lang="en-US" sz="4399">
                <a:solidFill>
                  <a:srgbClr val="000000"/>
                </a:solidFill>
                <a:latin typeface="Oswald"/>
                <a:ea typeface="Oswald"/>
                <a:cs typeface="Oswald"/>
                <a:sym typeface="Oswald"/>
              </a:rPr>
              <a:t>a encontr</a:t>
            </a:r>
            <a:r>
              <a:rPr lang="en-US" sz="4399">
                <a:solidFill>
                  <a:srgbClr val="000000"/>
                </a:solidFill>
                <a:latin typeface="Oswald"/>
                <a:ea typeface="Oswald"/>
                <a:cs typeface="Oswald"/>
                <a:sym typeface="Oswald"/>
              </a:rPr>
              <a:t>a</a:t>
            </a:r>
            <a:r>
              <a:rPr lang="en-US" sz="4399">
                <a:solidFill>
                  <a:srgbClr val="000000"/>
                </a:solidFill>
                <a:latin typeface="Oswald"/>
                <a:ea typeface="Oswald"/>
                <a:cs typeface="Oswald"/>
                <a:sym typeface="Oswald"/>
              </a:rPr>
              <a:t>r</a:t>
            </a:r>
            <a:r>
              <a:rPr lang="en-US" sz="4399">
                <a:solidFill>
                  <a:srgbClr val="000000"/>
                </a:solidFill>
                <a:latin typeface="Oswald"/>
                <a:ea typeface="Oswald"/>
                <a:cs typeface="Oswald"/>
                <a:sym typeface="Oswald"/>
              </a:rPr>
              <a:t> relacio</a:t>
            </a:r>
            <a:r>
              <a:rPr lang="en-US" sz="4399">
                <a:solidFill>
                  <a:srgbClr val="000000"/>
                </a:solidFill>
                <a:latin typeface="Oswald"/>
                <a:ea typeface="Oswald"/>
                <a:cs typeface="Oswald"/>
                <a:sym typeface="Oswald"/>
              </a:rPr>
              <a:t>n</a:t>
            </a:r>
            <a:r>
              <a:rPr lang="en-US" sz="4399">
                <a:solidFill>
                  <a:srgbClr val="000000"/>
                </a:solidFill>
                <a:latin typeface="Oswald"/>
                <a:ea typeface="Oswald"/>
                <a:cs typeface="Oswald"/>
                <a:sym typeface="Oswald"/>
              </a:rPr>
              <a:t>e</a:t>
            </a:r>
            <a:r>
              <a:rPr lang="en-US" sz="4399">
                <a:solidFill>
                  <a:srgbClr val="000000"/>
                </a:solidFill>
                <a:latin typeface="Oswald"/>
                <a:ea typeface="Oswald"/>
                <a:cs typeface="Oswald"/>
                <a:sym typeface="Oswald"/>
              </a:rPr>
              <a:t>s</a:t>
            </a:r>
            <a:r>
              <a:rPr lang="en-US" sz="4399">
                <a:solidFill>
                  <a:srgbClr val="000000"/>
                </a:solidFill>
                <a:latin typeface="Oswald"/>
                <a:ea typeface="Oswald"/>
                <a:cs typeface="Oswald"/>
                <a:sym typeface="Oswald"/>
              </a:rPr>
              <a:t> y pat</a:t>
            </a:r>
            <a:r>
              <a:rPr lang="en-US" sz="4399">
                <a:solidFill>
                  <a:srgbClr val="000000"/>
                </a:solidFill>
                <a:latin typeface="Oswald"/>
                <a:ea typeface="Oswald"/>
                <a:cs typeface="Oswald"/>
                <a:sym typeface="Oswald"/>
              </a:rPr>
              <a:t>ron</a:t>
            </a:r>
            <a:r>
              <a:rPr lang="en-US" sz="4399">
                <a:solidFill>
                  <a:srgbClr val="000000"/>
                </a:solidFill>
                <a:latin typeface="Oswald"/>
                <a:ea typeface="Oswald"/>
                <a:cs typeface="Oswald"/>
                <a:sym typeface="Oswald"/>
              </a:rPr>
              <a:t>es que</a:t>
            </a:r>
            <a:r>
              <a:rPr lang="en-US" sz="4399">
                <a:solidFill>
                  <a:srgbClr val="000000"/>
                </a:solidFill>
                <a:latin typeface="Oswald"/>
                <a:ea typeface="Oswald"/>
                <a:cs typeface="Oswald"/>
                <a:sym typeface="Oswald"/>
              </a:rPr>
              <a:t> </a:t>
            </a:r>
            <a:r>
              <a:rPr lang="en-US" sz="4399">
                <a:solidFill>
                  <a:srgbClr val="000000"/>
                </a:solidFill>
                <a:latin typeface="Oswald"/>
                <a:ea typeface="Oswald"/>
                <a:cs typeface="Oswald"/>
                <a:sym typeface="Oswald"/>
              </a:rPr>
              <a:t>a </a:t>
            </a:r>
            <a:r>
              <a:rPr lang="en-US" sz="4399">
                <a:solidFill>
                  <a:srgbClr val="000000"/>
                </a:solidFill>
                <a:latin typeface="Oswald"/>
                <a:ea typeface="Oswald"/>
                <a:cs typeface="Oswald"/>
                <a:sym typeface="Oswald"/>
              </a:rPr>
              <a:t>m</a:t>
            </a:r>
            <a:r>
              <a:rPr lang="en-US" sz="4399">
                <a:solidFill>
                  <a:srgbClr val="000000"/>
                </a:solidFill>
                <a:latin typeface="Oswald"/>
                <a:ea typeface="Oswald"/>
                <a:cs typeface="Oswald"/>
                <a:sym typeface="Oswald"/>
              </a:rPr>
              <a:t>e</a:t>
            </a:r>
            <a:r>
              <a:rPr lang="en-US" sz="4399">
                <a:solidFill>
                  <a:srgbClr val="000000"/>
                </a:solidFill>
                <a:latin typeface="Oswald"/>
                <a:ea typeface="Oswald"/>
                <a:cs typeface="Oswald"/>
                <a:sym typeface="Oswald"/>
              </a:rPr>
              <a:t>nudo pasan desapercibidos para los humanos.</a:t>
            </a:r>
          </a:p>
          <a:p>
            <a:pPr algn="l">
              <a:lnSpc>
                <a:spcPts val="6159"/>
              </a:lnSpc>
            </a:pPr>
          </a:p>
          <a:p>
            <a:pPr algn="l">
              <a:lnSpc>
                <a:spcPts val="6159"/>
              </a:lnSpc>
            </a:pPr>
            <a:r>
              <a:rPr lang="en-US" b="true" sz="4399">
                <a:solidFill>
                  <a:srgbClr val="000000"/>
                </a:solidFill>
                <a:latin typeface="Oswald Bold"/>
                <a:ea typeface="Oswald Bold"/>
                <a:cs typeface="Oswald Bold"/>
                <a:sym typeface="Oswald Bold"/>
              </a:rPr>
              <a:t>Algoritmos: </a:t>
            </a:r>
          </a:p>
          <a:p>
            <a:pPr algn="l">
              <a:lnSpc>
                <a:spcPts val="6159"/>
              </a:lnSpc>
            </a:pPr>
            <a:r>
              <a:rPr lang="en-US" sz="4399">
                <a:solidFill>
                  <a:srgbClr val="000000"/>
                </a:solidFill>
                <a:latin typeface="Oswald"/>
                <a:ea typeface="Oswald"/>
                <a:cs typeface="Oswald"/>
                <a:sym typeface="Oswald"/>
              </a:rPr>
              <a:t>Son conjuntos de reglas o instrucciones que guían el análisis de los datos y la toma de decisiones de la IA.</a:t>
            </a:r>
          </a:p>
          <a:p>
            <a:pPr algn="l">
              <a:lnSpc>
                <a:spcPts val="4620"/>
              </a:lnSpc>
            </a:pPr>
          </a:p>
        </p:txBody>
      </p:sp>
      <p:sp>
        <p:nvSpPr>
          <p:cNvPr name="TextBox 3" id="3"/>
          <p:cNvSpPr txBox="true"/>
          <p:nvPr/>
        </p:nvSpPr>
        <p:spPr>
          <a:xfrm rot="0">
            <a:off x="1241970" y="3377565"/>
            <a:ext cx="4747139" cy="3427095"/>
          </a:xfrm>
          <a:prstGeom prst="rect">
            <a:avLst/>
          </a:prstGeom>
        </p:spPr>
        <p:txBody>
          <a:bodyPr anchor="t" rtlCol="false" tIns="0" lIns="0" bIns="0" rIns="0">
            <a:spAutoFit/>
          </a:bodyPr>
          <a:lstStyle/>
          <a:p>
            <a:pPr algn="ctr">
              <a:lnSpc>
                <a:spcPts val="7699"/>
              </a:lnSpc>
            </a:pPr>
            <a:r>
              <a:rPr lang="en-US" sz="5499" b="true">
                <a:solidFill>
                  <a:srgbClr val="000000"/>
                </a:solidFill>
                <a:latin typeface="Oswald Bold"/>
                <a:ea typeface="Oswald Bold"/>
                <a:cs typeface="Oswald Bold"/>
                <a:sym typeface="Oswald Bold"/>
              </a:rPr>
              <a:t>Pr</a:t>
            </a:r>
            <a:r>
              <a:rPr lang="en-US" b="true" sz="5499">
                <a:solidFill>
                  <a:srgbClr val="000000"/>
                </a:solidFill>
                <a:latin typeface="Oswald Bold"/>
                <a:ea typeface="Oswald Bold"/>
                <a:cs typeface="Oswald Bold"/>
                <a:sym typeface="Oswald Bold"/>
              </a:rPr>
              <a:t>o</a:t>
            </a:r>
            <a:r>
              <a:rPr lang="en-US" b="true" sz="5499">
                <a:solidFill>
                  <a:srgbClr val="000000"/>
                </a:solidFill>
                <a:latin typeface="Oswald Bold"/>
                <a:ea typeface="Oswald Bold"/>
                <a:cs typeface="Oswald Bold"/>
                <a:sym typeface="Oswald Bold"/>
              </a:rPr>
              <a:t>c</a:t>
            </a:r>
            <a:r>
              <a:rPr lang="en-US" b="true" sz="5499">
                <a:solidFill>
                  <a:srgbClr val="000000"/>
                </a:solidFill>
                <a:latin typeface="Oswald Bold"/>
                <a:ea typeface="Oswald Bold"/>
                <a:cs typeface="Oswald Bold"/>
                <a:sym typeface="Oswald Bold"/>
              </a:rPr>
              <a:t>e</a:t>
            </a:r>
            <a:r>
              <a:rPr lang="en-US" b="true" sz="5499">
                <a:solidFill>
                  <a:srgbClr val="000000"/>
                </a:solidFill>
                <a:latin typeface="Oswald Bold"/>
                <a:ea typeface="Oswald Bold"/>
                <a:cs typeface="Oswald Bold"/>
                <a:sym typeface="Oswald Bold"/>
              </a:rPr>
              <a:t>sam</a:t>
            </a:r>
            <a:r>
              <a:rPr lang="en-US" b="true" sz="5499">
                <a:solidFill>
                  <a:srgbClr val="000000"/>
                </a:solidFill>
                <a:latin typeface="Oswald Bold"/>
                <a:ea typeface="Oswald Bold"/>
                <a:cs typeface="Oswald Bold"/>
                <a:sym typeface="Oswald Bold"/>
              </a:rPr>
              <a:t>ien</a:t>
            </a:r>
            <a:r>
              <a:rPr lang="en-US" b="true" sz="5499">
                <a:solidFill>
                  <a:srgbClr val="000000"/>
                </a:solidFill>
                <a:latin typeface="Oswald Bold"/>
                <a:ea typeface="Oswald Bold"/>
                <a:cs typeface="Oswald Bold"/>
                <a:sym typeface="Oswald Bold"/>
              </a:rPr>
              <a:t>to de D</a:t>
            </a:r>
            <a:r>
              <a:rPr lang="en-US" b="true" sz="5499">
                <a:solidFill>
                  <a:srgbClr val="000000"/>
                </a:solidFill>
                <a:latin typeface="Oswald Bold"/>
                <a:ea typeface="Oswald Bold"/>
                <a:cs typeface="Oswald Bold"/>
                <a:sym typeface="Oswald Bold"/>
              </a:rPr>
              <a:t>a</a:t>
            </a:r>
            <a:r>
              <a:rPr lang="en-US" b="true" sz="5499">
                <a:solidFill>
                  <a:srgbClr val="000000"/>
                </a:solidFill>
                <a:latin typeface="Oswald Bold"/>
                <a:ea typeface="Oswald Bold"/>
                <a:cs typeface="Oswald Bold"/>
                <a:sym typeface="Oswald Bold"/>
              </a:rPr>
              <a:t>tos y</a:t>
            </a:r>
            <a:r>
              <a:rPr lang="en-US" b="true" sz="5499">
                <a:solidFill>
                  <a:srgbClr val="000000"/>
                </a:solidFill>
                <a:latin typeface="Oswald Bold"/>
                <a:ea typeface="Oswald Bold"/>
                <a:cs typeface="Oswald Bold"/>
                <a:sym typeface="Oswald Bold"/>
              </a:rPr>
              <a:t> A</a:t>
            </a:r>
            <a:r>
              <a:rPr lang="en-US" b="true" sz="5499">
                <a:solidFill>
                  <a:srgbClr val="000000"/>
                </a:solidFill>
                <a:latin typeface="Oswald Bold"/>
                <a:ea typeface="Oswald Bold"/>
                <a:cs typeface="Oswald Bold"/>
                <a:sym typeface="Oswald Bold"/>
              </a:rPr>
              <a:t>lgo</a:t>
            </a:r>
            <a:r>
              <a:rPr lang="en-US" b="true" sz="5499">
                <a:solidFill>
                  <a:srgbClr val="000000"/>
                </a:solidFill>
                <a:latin typeface="Oswald Bold"/>
                <a:ea typeface="Oswald Bold"/>
                <a:cs typeface="Oswald Bold"/>
                <a:sym typeface="Oswald Bold"/>
              </a:rPr>
              <a:t>ri</a:t>
            </a:r>
            <a:r>
              <a:rPr lang="en-US" b="true" sz="5499">
                <a:solidFill>
                  <a:srgbClr val="000000"/>
                </a:solidFill>
                <a:latin typeface="Oswald Bold"/>
                <a:ea typeface="Oswald Bold"/>
                <a:cs typeface="Oswald Bold"/>
                <a:sym typeface="Oswald Bold"/>
              </a:rPr>
              <a:t>tmos </a:t>
            </a:r>
          </a:p>
          <a:p>
            <a:pPr algn="l">
              <a:lnSpc>
                <a:spcPts val="4059"/>
              </a:lnSpc>
            </a:pPr>
          </a:p>
        </p:txBody>
      </p:sp>
      <p:sp>
        <p:nvSpPr>
          <p:cNvPr name="TextBox 4" id="4"/>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11</a:t>
            </a:r>
          </a:p>
        </p:txBody>
      </p:sp>
      <p:sp>
        <p:nvSpPr>
          <p:cNvPr name="Freeform 5" id="5"/>
          <p:cNvSpPr/>
          <p:nvPr/>
        </p:nvSpPr>
        <p:spPr>
          <a:xfrm flipH="false" flipV="false" rot="0">
            <a:off x="7699286" y="895359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6" id="6"/>
          <p:cNvSpPr/>
          <p:nvPr/>
        </p:nvSpPr>
        <p:spPr>
          <a:xfrm flipH="false" flipV="false" rot="0">
            <a:off x="9258815" y="895359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046525" y="1496060"/>
            <a:ext cx="10212775" cy="7359650"/>
          </a:xfrm>
          <a:prstGeom prst="rect">
            <a:avLst/>
          </a:prstGeom>
        </p:spPr>
        <p:txBody>
          <a:bodyPr anchor="t" rtlCol="false" tIns="0" lIns="0" bIns="0" rIns="0">
            <a:spAutoFit/>
          </a:bodyPr>
          <a:lstStyle/>
          <a:p>
            <a:pPr algn="ctr">
              <a:lnSpc>
                <a:spcPts val="4620"/>
              </a:lnSpc>
            </a:pPr>
            <a:r>
              <a:rPr lang="en-US" sz="3300">
                <a:solidFill>
                  <a:srgbClr val="000000"/>
                </a:solidFill>
                <a:latin typeface="Oswald"/>
                <a:ea typeface="Oswald"/>
                <a:cs typeface="Oswald"/>
                <a:sym typeface="Oswald"/>
              </a:rPr>
              <a:t>Es la capacidad de la IA para aprender de forma autónoma sin ser programada explícitamente. </a:t>
            </a:r>
          </a:p>
          <a:p>
            <a:pPr algn="l">
              <a:lnSpc>
                <a:spcPts val="4620"/>
              </a:lnSpc>
            </a:pPr>
          </a:p>
          <a:p>
            <a:pPr algn="l">
              <a:lnSpc>
                <a:spcPts val="4620"/>
              </a:lnSpc>
            </a:pPr>
            <a:r>
              <a:rPr lang="en-US" b="true" sz="3300">
                <a:solidFill>
                  <a:srgbClr val="000000"/>
                </a:solidFill>
                <a:latin typeface="Oswald Bold"/>
                <a:ea typeface="Oswald Bold"/>
                <a:cs typeface="Oswald Bold"/>
                <a:sym typeface="Oswald Bold"/>
              </a:rPr>
              <a:t>Aprendizaje Supervisado:</a:t>
            </a:r>
            <a:r>
              <a:rPr lang="en-US" sz="3300">
                <a:solidFill>
                  <a:srgbClr val="000000"/>
                </a:solidFill>
                <a:latin typeface="Oswald"/>
                <a:ea typeface="Oswald"/>
                <a:cs typeface="Oswald"/>
                <a:sym typeface="Oswald"/>
              </a:rPr>
              <a:t> Se entrena el algoritmo con datos que ya tienen etiquetas o respuestas conocidas. </a:t>
            </a:r>
          </a:p>
          <a:p>
            <a:pPr algn="l">
              <a:lnSpc>
                <a:spcPts val="4620"/>
              </a:lnSpc>
            </a:pPr>
          </a:p>
          <a:p>
            <a:pPr algn="l">
              <a:lnSpc>
                <a:spcPts val="4620"/>
              </a:lnSpc>
            </a:pPr>
            <a:r>
              <a:rPr lang="en-US" b="true" sz="3300">
                <a:solidFill>
                  <a:srgbClr val="000000"/>
                </a:solidFill>
                <a:latin typeface="Oswald Bold"/>
                <a:ea typeface="Oswald Bold"/>
                <a:cs typeface="Oswald Bold"/>
                <a:sym typeface="Oswald Bold"/>
              </a:rPr>
              <a:t>Aprendizaje No Supervisado: </a:t>
            </a:r>
            <a:r>
              <a:rPr lang="en-US" sz="3300">
                <a:solidFill>
                  <a:srgbClr val="000000"/>
                </a:solidFill>
                <a:latin typeface="Oswald"/>
                <a:ea typeface="Oswald"/>
                <a:cs typeface="Oswald"/>
                <a:sym typeface="Oswald"/>
              </a:rPr>
              <a:t>El algoritmo aprende a encontrar patrones y estructuras en datos no etiquetados por sí mismo. </a:t>
            </a:r>
          </a:p>
          <a:p>
            <a:pPr algn="l">
              <a:lnSpc>
                <a:spcPts val="4620"/>
              </a:lnSpc>
            </a:pPr>
          </a:p>
          <a:p>
            <a:pPr algn="l">
              <a:lnSpc>
                <a:spcPts val="4620"/>
              </a:lnSpc>
            </a:pPr>
            <a:r>
              <a:rPr lang="en-US" b="true" sz="3300">
                <a:solidFill>
                  <a:srgbClr val="000000"/>
                </a:solidFill>
                <a:latin typeface="Oswald Bold"/>
                <a:ea typeface="Oswald Bold"/>
                <a:cs typeface="Oswald Bold"/>
                <a:sym typeface="Oswald Bold"/>
              </a:rPr>
              <a:t>Aprendizaje por Refuerzo:</a:t>
            </a:r>
            <a:r>
              <a:rPr lang="en-US" sz="3300">
                <a:solidFill>
                  <a:srgbClr val="000000"/>
                </a:solidFill>
                <a:latin typeface="Oswald"/>
                <a:ea typeface="Oswald"/>
                <a:cs typeface="Oswald"/>
                <a:sym typeface="Oswald"/>
              </a:rPr>
              <a:t> El algoritmo aprende a realizar acciones que maximizan una recompensa en un entorno determinado. </a:t>
            </a:r>
          </a:p>
          <a:p>
            <a:pPr algn="l">
              <a:lnSpc>
                <a:spcPts val="3080"/>
              </a:lnSpc>
            </a:pPr>
          </a:p>
        </p:txBody>
      </p:sp>
      <p:sp>
        <p:nvSpPr>
          <p:cNvPr name="TextBox 3" id="3"/>
          <p:cNvSpPr txBox="true"/>
          <p:nvPr/>
        </p:nvSpPr>
        <p:spPr>
          <a:xfrm rot="0">
            <a:off x="1282551" y="2891790"/>
            <a:ext cx="4747139" cy="4398645"/>
          </a:xfrm>
          <a:prstGeom prst="rect">
            <a:avLst/>
          </a:prstGeom>
        </p:spPr>
        <p:txBody>
          <a:bodyPr anchor="t" rtlCol="false" tIns="0" lIns="0" bIns="0" rIns="0">
            <a:spAutoFit/>
          </a:bodyPr>
          <a:lstStyle/>
          <a:p>
            <a:pPr algn="ctr">
              <a:lnSpc>
                <a:spcPts val="7699"/>
              </a:lnSpc>
            </a:pPr>
            <a:r>
              <a:rPr lang="en-US" sz="5499" b="true">
                <a:solidFill>
                  <a:srgbClr val="000000"/>
                </a:solidFill>
                <a:latin typeface="Oswald Bold"/>
                <a:ea typeface="Oswald Bold"/>
                <a:cs typeface="Oswald Bold"/>
                <a:sym typeface="Oswald Bold"/>
              </a:rPr>
              <a:t>Aprendizaje Aut</a:t>
            </a:r>
            <a:r>
              <a:rPr lang="en-US" b="true" sz="5499">
                <a:solidFill>
                  <a:srgbClr val="000000"/>
                </a:solidFill>
                <a:latin typeface="Oswald Bold"/>
                <a:ea typeface="Oswald Bold"/>
                <a:cs typeface="Oswald Bold"/>
                <a:sym typeface="Oswald Bold"/>
              </a:rPr>
              <a:t>omáti</a:t>
            </a:r>
            <a:r>
              <a:rPr lang="en-US" b="true" sz="5499">
                <a:solidFill>
                  <a:srgbClr val="000000"/>
                </a:solidFill>
                <a:latin typeface="Oswald Bold"/>
                <a:ea typeface="Oswald Bold"/>
                <a:cs typeface="Oswald Bold"/>
                <a:sym typeface="Oswald Bold"/>
              </a:rPr>
              <a:t>co (Machine L</a:t>
            </a:r>
            <a:r>
              <a:rPr lang="en-US" b="true" sz="5499">
                <a:solidFill>
                  <a:srgbClr val="000000"/>
                </a:solidFill>
                <a:latin typeface="Oswald Bold"/>
                <a:ea typeface="Oswald Bold"/>
                <a:cs typeface="Oswald Bold"/>
                <a:sym typeface="Oswald Bold"/>
              </a:rPr>
              <a:t>earning) </a:t>
            </a:r>
          </a:p>
          <a:p>
            <a:pPr algn="l">
              <a:lnSpc>
                <a:spcPts val="4059"/>
              </a:lnSpc>
            </a:pPr>
          </a:p>
        </p:txBody>
      </p:sp>
      <p:sp>
        <p:nvSpPr>
          <p:cNvPr name="TextBox 4" id="4"/>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12</a:t>
            </a:r>
          </a:p>
        </p:txBody>
      </p:sp>
      <p:sp>
        <p:nvSpPr>
          <p:cNvPr name="Freeform 5" id="5"/>
          <p:cNvSpPr/>
          <p:nvPr/>
        </p:nvSpPr>
        <p:spPr>
          <a:xfrm flipH="false" flipV="false" rot="0">
            <a:off x="7699286" y="895359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6" id="6"/>
          <p:cNvSpPr/>
          <p:nvPr/>
        </p:nvSpPr>
        <p:spPr>
          <a:xfrm flipH="false" flipV="false" rot="0">
            <a:off x="9258815" y="895359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046525" y="1930718"/>
            <a:ext cx="10212775" cy="6358890"/>
          </a:xfrm>
          <a:prstGeom prst="rect">
            <a:avLst/>
          </a:prstGeom>
        </p:spPr>
        <p:txBody>
          <a:bodyPr anchor="t" rtlCol="false" tIns="0" lIns="0" bIns="0" rIns="0">
            <a:spAutoFit/>
          </a:bodyPr>
          <a:lstStyle/>
          <a:p>
            <a:pPr algn="just">
              <a:lnSpc>
                <a:spcPts val="5179"/>
              </a:lnSpc>
            </a:pPr>
            <a:r>
              <a:rPr lang="en-US" b="true" sz="3699">
                <a:solidFill>
                  <a:srgbClr val="000000"/>
                </a:solidFill>
                <a:latin typeface="Oswald Bold"/>
                <a:ea typeface="Oswald Bold"/>
                <a:cs typeface="Oswald Bold"/>
                <a:sym typeface="Oswald Bold"/>
                <a:hlinkClick r:id="rId2" tooltip="https://www.google.com/search?sca_esv=cb6c6d70115ecea7&amp;rlz=1C1SQJL_enCL901CL901&amp;sxsrf=AE3TifMuLRwhV488osLj7SEbfHw3Z6SU2w%3A1758655578553&amp;q=Redes+Neuronales&amp;sa=X&amp;ved=2ahUKEwjn0arIzu-PAxXbuZUCHVM7BJUQxccNegUI7wEQAQ&amp;mstk=AUtExfDtp6BycP_HBOjm1T8EXgcPCPIGKhTPIbgGK1zJewVIWHMTFjHJ3iq4P7RqhvlnXVo9v3SvTf66yH-pd72CFcEbzyzDzhW2WJ8PAalDrX4emlEtn9TeZnyOq5qpZvawCQr3v03j4RmNYq__2b-nWJGkiNiujZUJWsxvja9KORY17i8lPD1VqtYZd63-y1VZv5Pv-a-krt4igkoLCp7kjbCmwLTg4X6nWeR2ELzO4EqsklimNe2d6MHYzSLSF-pYl_fK3VWXucXDWRKuoOyKWZXP&amp;csui=3"/>
              </a:rPr>
              <a:t>Re</a:t>
            </a:r>
            <a:r>
              <a:rPr lang="en-US" b="true" sz="3699">
                <a:solidFill>
                  <a:srgbClr val="000000"/>
                </a:solidFill>
                <a:latin typeface="Oswald Bold"/>
                <a:ea typeface="Oswald Bold"/>
                <a:cs typeface="Oswald Bold"/>
                <a:sym typeface="Oswald Bold"/>
                <a:hlinkClick r:id="rId3" tooltip="https://www.google.com/search?sca_esv=cb6c6d70115ecea7&amp;rlz=1C1SQJL_enCL901CL901&amp;sxsrf=AE3TifMuLRwhV488osLj7SEbfHw3Z6SU2w%3A1758655578553&amp;q=Redes+Neuronales&amp;sa=X&amp;ved=2ahUKEwjn0arIzu-PAxXbuZUCHVM7BJUQxccNegUI7wEQAQ&amp;mstk=AUtExfDtp6BycP_HBOjm1T8EXgcPCPIGKhTPIbgGK1zJewVIWHMTFjHJ3iq4P7RqhvlnXVo9v3SvTf66yH-pd72CFcEbzyzDzhW2WJ8PAalDrX4emlEtn9TeZnyOq5qpZvawCQr3v03j4RmNYq__2b-nWJGkiNiujZUJWsxvja9KORY17i8lPD1VqtYZd63-y1VZv5Pv-a-krt4igkoLCp7kjbCmwLTg4X6nWeR2ELzO4EqsklimNe2d6MHYzSLSF-pYl_fK3VWXucXDWRKuoOyKWZXP&amp;csui=3"/>
              </a:rPr>
              <a:t>des Neuronales</a:t>
            </a:r>
            <a:r>
              <a:rPr lang="en-US" b="true" sz="3699">
                <a:solidFill>
                  <a:srgbClr val="000000"/>
                </a:solidFill>
                <a:latin typeface="Oswald Bold"/>
                <a:ea typeface="Oswald Bold"/>
                <a:cs typeface="Oswald Bold"/>
                <a:sym typeface="Oswald Bold"/>
              </a:rPr>
              <a:t> Artificiales: </a:t>
            </a:r>
          </a:p>
          <a:p>
            <a:pPr algn="just">
              <a:lnSpc>
                <a:spcPts val="5179"/>
              </a:lnSpc>
            </a:pPr>
            <a:r>
              <a:rPr lang="en-US" sz="3699">
                <a:solidFill>
                  <a:srgbClr val="000000"/>
                </a:solidFill>
                <a:latin typeface="Oswald"/>
                <a:ea typeface="Oswald"/>
                <a:cs typeface="Oswald"/>
                <a:sym typeface="Oswald"/>
              </a:rPr>
              <a:t>Son modelos inspirados en la est</a:t>
            </a:r>
            <a:r>
              <a:rPr lang="en-US" sz="3699">
                <a:solidFill>
                  <a:srgbClr val="000000"/>
                </a:solidFill>
                <a:latin typeface="Oswald"/>
                <a:ea typeface="Oswald"/>
                <a:cs typeface="Oswald"/>
                <a:sym typeface="Oswald"/>
              </a:rPr>
              <a:t>r</a:t>
            </a:r>
            <a:r>
              <a:rPr lang="en-US" sz="3699">
                <a:solidFill>
                  <a:srgbClr val="000000"/>
                </a:solidFill>
                <a:latin typeface="Oswald"/>
                <a:ea typeface="Oswald"/>
                <a:cs typeface="Oswald"/>
                <a:sym typeface="Oswald"/>
              </a:rPr>
              <a:t>uct</a:t>
            </a:r>
            <a:r>
              <a:rPr lang="en-US" sz="3699">
                <a:solidFill>
                  <a:srgbClr val="000000"/>
                </a:solidFill>
                <a:latin typeface="Oswald"/>
                <a:ea typeface="Oswald"/>
                <a:cs typeface="Oswald"/>
                <a:sym typeface="Oswald"/>
              </a:rPr>
              <a:t>ura</a:t>
            </a:r>
            <a:r>
              <a:rPr lang="en-US" sz="3699">
                <a:solidFill>
                  <a:srgbClr val="000000"/>
                </a:solidFill>
                <a:latin typeface="Oswald"/>
                <a:ea typeface="Oswald"/>
                <a:cs typeface="Oswald"/>
                <a:sym typeface="Oswald"/>
              </a:rPr>
              <a:t> del cerebro humano, compuestos por capas interconectadas que procesan información.</a:t>
            </a:r>
          </a:p>
          <a:p>
            <a:pPr algn="just">
              <a:lnSpc>
                <a:spcPts val="5179"/>
              </a:lnSpc>
            </a:pPr>
          </a:p>
          <a:p>
            <a:pPr algn="just">
              <a:lnSpc>
                <a:spcPts val="5179"/>
              </a:lnSpc>
            </a:pPr>
            <a:r>
              <a:rPr lang="en-US" b="true" sz="3699">
                <a:solidFill>
                  <a:srgbClr val="000000"/>
                </a:solidFill>
                <a:latin typeface="Oswald Bold"/>
                <a:ea typeface="Oswald Bold"/>
                <a:cs typeface="Oswald Bold"/>
                <a:sym typeface="Oswald Bold"/>
              </a:rPr>
              <a:t>Aprendizaje Profundo: </a:t>
            </a:r>
          </a:p>
          <a:p>
            <a:pPr algn="just">
              <a:lnSpc>
                <a:spcPts val="5179"/>
              </a:lnSpc>
            </a:pPr>
            <a:r>
              <a:rPr lang="en-US" sz="3699">
                <a:solidFill>
                  <a:srgbClr val="000000"/>
                </a:solidFill>
                <a:latin typeface="Oswald"/>
                <a:ea typeface="Oswald"/>
                <a:cs typeface="Oswald"/>
                <a:sym typeface="Oswald"/>
              </a:rPr>
              <a:t>Es una forma de aprendizaje automático que utiliza redes neuronales con muchas ca</a:t>
            </a:r>
            <a:r>
              <a:rPr lang="en-US" sz="3699">
                <a:solidFill>
                  <a:srgbClr val="000000"/>
                </a:solidFill>
                <a:latin typeface="Oswald"/>
                <a:ea typeface="Oswald"/>
                <a:cs typeface="Oswald"/>
                <a:sym typeface="Oswald"/>
              </a:rPr>
              <a:t>pa</a:t>
            </a:r>
            <a:r>
              <a:rPr lang="en-US" sz="3699">
                <a:solidFill>
                  <a:srgbClr val="000000"/>
                </a:solidFill>
                <a:latin typeface="Oswald"/>
                <a:ea typeface="Oswald"/>
                <a:cs typeface="Oswald"/>
                <a:sym typeface="Oswald"/>
              </a:rPr>
              <a:t>s</a:t>
            </a:r>
            <a:r>
              <a:rPr lang="en-US" sz="3699">
                <a:solidFill>
                  <a:srgbClr val="000000"/>
                </a:solidFill>
                <a:latin typeface="Oswald"/>
                <a:ea typeface="Oswald"/>
                <a:cs typeface="Oswald"/>
                <a:sym typeface="Oswald"/>
              </a:rPr>
              <a:t> p</a:t>
            </a:r>
            <a:r>
              <a:rPr lang="en-US" sz="3699">
                <a:solidFill>
                  <a:srgbClr val="000000"/>
                </a:solidFill>
                <a:latin typeface="Oswald"/>
                <a:ea typeface="Oswald"/>
                <a:cs typeface="Oswald"/>
                <a:sym typeface="Oswald"/>
              </a:rPr>
              <a:t>ara procesar datos complejos, como imágenes o voz.</a:t>
            </a:r>
          </a:p>
          <a:p>
            <a:pPr algn="just">
              <a:lnSpc>
                <a:spcPts val="3640"/>
              </a:lnSpc>
            </a:pPr>
          </a:p>
        </p:txBody>
      </p:sp>
      <p:sp>
        <p:nvSpPr>
          <p:cNvPr name="TextBox 3" id="3"/>
          <p:cNvSpPr txBox="true"/>
          <p:nvPr/>
        </p:nvSpPr>
        <p:spPr>
          <a:xfrm rot="0">
            <a:off x="1282551" y="2471738"/>
            <a:ext cx="4747139" cy="5370195"/>
          </a:xfrm>
          <a:prstGeom prst="rect">
            <a:avLst/>
          </a:prstGeom>
        </p:spPr>
        <p:txBody>
          <a:bodyPr anchor="t" rtlCol="false" tIns="0" lIns="0" bIns="0" rIns="0">
            <a:spAutoFit/>
          </a:bodyPr>
          <a:lstStyle/>
          <a:p>
            <a:pPr algn="ctr">
              <a:lnSpc>
                <a:spcPts val="7699"/>
              </a:lnSpc>
            </a:pPr>
            <a:r>
              <a:rPr lang="en-US" sz="5499" b="true">
                <a:solidFill>
                  <a:srgbClr val="000000"/>
                </a:solidFill>
                <a:latin typeface="Oswald Bold"/>
                <a:ea typeface="Oswald Bold"/>
                <a:cs typeface="Oswald Bold"/>
                <a:sym typeface="Oswald Bold"/>
              </a:rPr>
              <a:t>Redes Neuronales y Aprendizaje Profund</a:t>
            </a:r>
            <a:r>
              <a:rPr lang="en-US" b="true" sz="5499">
                <a:solidFill>
                  <a:srgbClr val="000000"/>
                </a:solidFill>
                <a:latin typeface="Oswald Bold"/>
                <a:ea typeface="Oswald Bold"/>
                <a:cs typeface="Oswald Bold"/>
                <a:sym typeface="Oswald Bold"/>
              </a:rPr>
              <a:t>o (Deep L</a:t>
            </a:r>
            <a:r>
              <a:rPr lang="en-US" b="true" sz="5499">
                <a:solidFill>
                  <a:srgbClr val="000000"/>
                </a:solidFill>
                <a:latin typeface="Oswald Bold"/>
                <a:ea typeface="Oswald Bold"/>
                <a:cs typeface="Oswald Bold"/>
                <a:sym typeface="Oswald Bold"/>
              </a:rPr>
              <a:t>earning)  </a:t>
            </a:r>
          </a:p>
          <a:p>
            <a:pPr algn="l">
              <a:lnSpc>
                <a:spcPts val="4059"/>
              </a:lnSpc>
            </a:pPr>
          </a:p>
        </p:txBody>
      </p:sp>
      <p:sp>
        <p:nvSpPr>
          <p:cNvPr name="TextBox 4" id="4"/>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13</a:t>
            </a:r>
          </a:p>
        </p:txBody>
      </p:sp>
      <p:sp>
        <p:nvSpPr>
          <p:cNvPr name="Freeform 5" id="5"/>
          <p:cNvSpPr/>
          <p:nvPr/>
        </p:nvSpPr>
        <p:spPr>
          <a:xfrm flipH="false" flipV="false" rot="0">
            <a:off x="7699286" y="895359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4"/>
            <a:stretch>
              <a:fillRect l="0" t="0" r="0" b="0"/>
            </a:stretch>
          </a:blipFill>
        </p:spPr>
      </p:sp>
      <p:sp>
        <p:nvSpPr>
          <p:cNvPr name="Freeform 6" id="6"/>
          <p:cNvSpPr/>
          <p:nvPr/>
        </p:nvSpPr>
        <p:spPr>
          <a:xfrm flipH="false" flipV="false" rot="0">
            <a:off x="9258815" y="895359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5"/>
            <a:stretch>
              <a:fillRect l="0" t="-59111" r="0" b="-59111"/>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5849407" y="849313"/>
            <a:ext cx="11409893" cy="8521700"/>
          </a:xfrm>
          <a:prstGeom prst="rect">
            <a:avLst/>
          </a:prstGeom>
        </p:spPr>
        <p:txBody>
          <a:bodyPr anchor="t" rtlCol="false" tIns="0" lIns="0" bIns="0" rIns="0">
            <a:spAutoFit/>
          </a:bodyPr>
          <a:lstStyle/>
          <a:p>
            <a:pPr algn="just">
              <a:lnSpc>
                <a:spcPts val="4620"/>
              </a:lnSpc>
            </a:pPr>
            <a:r>
              <a:rPr lang="en-US" b="true" sz="3300">
                <a:solidFill>
                  <a:srgbClr val="000000"/>
                </a:solidFill>
                <a:latin typeface="Oswald Bold"/>
                <a:ea typeface="Oswald Bold"/>
                <a:cs typeface="Oswald Bold"/>
                <a:sym typeface="Oswald Bold"/>
              </a:rPr>
              <a:t>Re</a:t>
            </a:r>
            <a:r>
              <a:rPr lang="en-US" b="true" sz="3300">
                <a:solidFill>
                  <a:srgbClr val="000000"/>
                </a:solidFill>
                <a:latin typeface="Oswald Bold"/>
                <a:ea typeface="Oswald Bold"/>
                <a:cs typeface="Oswald Bold"/>
                <a:sym typeface="Oswald Bold"/>
              </a:rPr>
              <a:t>copilación y Procesamiento de Datos: </a:t>
            </a:r>
          </a:p>
          <a:p>
            <a:pPr algn="just">
              <a:lnSpc>
                <a:spcPts val="4620"/>
              </a:lnSpc>
            </a:pPr>
            <a:r>
              <a:rPr lang="en-US" sz="3300">
                <a:solidFill>
                  <a:srgbClr val="000000"/>
                </a:solidFill>
                <a:latin typeface="Oswald"/>
                <a:ea typeface="Oswald"/>
                <a:cs typeface="Oswald"/>
                <a:sym typeface="Oswald"/>
              </a:rPr>
              <a:t>Se recopilan grandes cantidades de datos relevantes para la tarea. </a:t>
            </a:r>
          </a:p>
          <a:p>
            <a:pPr algn="just">
              <a:lnSpc>
                <a:spcPts val="4620"/>
              </a:lnSpc>
            </a:pPr>
          </a:p>
          <a:p>
            <a:pPr algn="just">
              <a:lnSpc>
                <a:spcPts val="4620"/>
              </a:lnSpc>
            </a:pPr>
            <a:r>
              <a:rPr lang="en-US" b="true" sz="3300">
                <a:solidFill>
                  <a:srgbClr val="000000"/>
                </a:solidFill>
                <a:latin typeface="Oswald Bold"/>
                <a:ea typeface="Oswald Bold"/>
                <a:cs typeface="Oswald Bold"/>
                <a:sym typeface="Oswald Bold"/>
              </a:rPr>
              <a:t>Entrenamiento del Modelo: </a:t>
            </a:r>
          </a:p>
          <a:p>
            <a:pPr algn="just">
              <a:lnSpc>
                <a:spcPts val="4620"/>
              </a:lnSpc>
            </a:pPr>
            <a:r>
              <a:rPr lang="en-US" sz="3300">
                <a:solidFill>
                  <a:srgbClr val="000000"/>
                </a:solidFill>
                <a:latin typeface="Oswald"/>
                <a:ea typeface="Oswald"/>
                <a:cs typeface="Oswald"/>
                <a:sym typeface="Oswald"/>
              </a:rPr>
              <a:t>Se utilizan algoritmos de aprendizaje automático para analizar los datos y construir un modelo que aprenda de ellos. </a:t>
            </a:r>
          </a:p>
          <a:p>
            <a:pPr algn="just">
              <a:lnSpc>
                <a:spcPts val="4620"/>
              </a:lnSpc>
            </a:pPr>
          </a:p>
          <a:p>
            <a:pPr algn="just">
              <a:lnSpc>
                <a:spcPts val="4620"/>
              </a:lnSpc>
            </a:pPr>
            <a:r>
              <a:rPr lang="en-US" b="true" sz="3300">
                <a:solidFill>
                  <a:srgbClr val="000000"/>
                </a:solidFill>
                <a:latin typeface="Oswald Bold"/>
                <a:ea typeface="Oswald Bold"/>
                <a:cs typeface="Oswald Bold"/>
                <a:sym typeface="Oswald Bold"/>
              </a:rPr>
              <a:t>Predicción o Decisión: </a:t>
            </a:r>
          </a:p>
          <a:p>
            <a:pPr algn="just">
              <a:lnSpc>
                <a:spcPts val="4620"/>
              </a:lnSpc>
            </a:pPr>
            <a:r>
              <a:rPr lang="en-US" sz="3300">
                <a:solidFill>
                  <a:srgbClr val="000000"/>
                </a:solidFill>
                <a:latin typeface="Oswald"/>
                <a:ea typeface="Oswald"/>
                <a:cs typeface="Oswald"/>
                <a:sym typeface="Oswald"/>
              </a:rPr>
              <a:t>Una vez entren</a:t>
            </a:r>
            <a:r>
              <a:rPr lang="en-US" sz="3300">
                <a:solidFill>
                  <a:srgbClr val="000000"/>
                </a:solidFill>
                <a:latin typeface="Oswald"/>
                <a:ea typeface="Oswald"/>
                <a:cs typeface="Oswald"/>
                <a:sym typeface="Oswald"/>
              </a:rPr>
              <a:t>ado</a:t>
            </a:r>
            <a:r>
              <a:rPr lang="en-US" sz="3300">
                <a:solidFill>
                  <a:srgbClr val="000000"/>
                </a:solidFill>
                <a:latin typeface="Oswald"/>
                <a:ea typeface="Oswald"/>
                <a:cs typeface="Oswald"/>
                <a:sym typeface="Oswald"/>
              </a:rPr>
              <a:t>,</a:t>
            </a:r>
            <a:r>
              <a:rPr lang="en-US" sz="3300">
                <a:solidFill>
                  <a:srgbClr val="000000"/>
                </a:solidFill>
                <a:latin typeface="Oswald"/>
                <a:ea typeface="Oswald"/>
                <a:cs typeface="Oswald"/>
                <a:sym typeface="Oswald"/>
              </a:rPr>
              <a:t> </a:t>
            </a:r>
            <a:r>
              <a:rPr lang="en-US" sz="3300">
                <a:solidFill>
                  <a:srgbClr val="000000"/>
                </a:solidFill>
                <a:latin typeface="Oswald"/>
                <a:ea typeface="Oswald"/>
                <a:cs typeface="Oswald"/>
                <a:sym typeface="Oswald"/>
              </a:rPr>
              <a:t>el modelo puede procesar nuevos datos para hacer predicciones, tomar decisiones o completar tareas específicas. </a:t>
            </a:r>
          </a:p>
          <a:p>
            <a:pPr algn="just">
              <a:lnSpc>
                <a:spcPts val="4620"/>
              </a:lnSpc>
            </a:pPr>
          </a:p>
          <a:p>
            <a:pPr algn="just">
              <a:lnSpc>
                <a:spcPts val="4620"/>
              </a:lnSpc>
            </a:pPr>
            <a:r>
              <a:rPr lang="en-US" b="true" sz="3300">
                <a:solidFill>
                  <a:srgbClr val="000000"/>
                </a:solidFill>
                <a:latin typeface="Oswald Bold"/>
                <a:ea typeface="Oswald Bold"/>
                <a:cs typeface="Oswald Bold"/>
                <a:sym typeface="Oswald Bold"/>
              </a:rPr>
              <a:t>Mejora Continua: </a:t>
            </a:r>
          </a:p>
          <a:p>
            <a:pPr algn="just">
              <a:lnSpc>
                <a:spcPts val="4620"/>
              </a:lnSpc>
            </a:pPr>
            <a:r>
              <a:rPr lang="en-US" sz="3300">
                <a:solidFill>
                  <a:srgbClr val="000000"/>
                </a:solidFill>
                <a:latin typeface="Oswald"/>
                <a:ea typeface="Oswald"/>
                <a:cs typeface="Oswald"/>
                <a:sym typeface="Oswald"/>
              </a:rPr>
              <a:t>A me</a:t>
            </a:r>
            <a:r>
              <a:rPr lang="en-US" sz="3300">
                <a:solidFill>
                  <a:srgbClr val="000000"/>
                </a:solidFill>
                <a:latin typeface="Oswald"/>
                <a:ea typeface="Oswald"/>
                <a:cs typeface="Oswald"/>
                <a:sym typeface="Oswald"/>
              </a:rPr>
              <a:t>di</a:t>
            </a:r>
            <a:r>
              <a:rPr lang="en-US" sz="3300">
                <a:solidFill>
                  <a:srgbClr val="000000"/>
                </a:solidFill>
                <a:latin typeface="Oswald"/>
                <a:ea typeface="Oswald"/>
                <a:cs typeface="Oswald"/>
                <a:sym typeface="Oswald"/>
              </a:rPr>
              <a:t>d</a:t>
            </a:r>
            <a:r>
              <a:rPr lang="en-US" sz="3300">
                <a:solidFill>
                  <a:srgbClr val="000000"/>
                </a:solidFill>
                <a:latin typeface="Oswald"/>
                <a:ea typeface="Oswald"/>
                <a:cs typeface="Oswald"/>
                <a:sym typeface="Oswald"/>
              </a:rPr>
              <a:t>a</a:t>
            </a:r>
            <a:r>
              <a:rPr lang="en-US" sz="3300">
                <a:solidFill>
                  <a:srgbClr val="000000"/>
                </a:solidFill>
                <a:latin typeface="Oswald"/>
                <a:ea typeface="Oswald"/>
                <a:cs typeface="Oswald"/>
                <a:sym typeface="Oswald"/>
              </a:rPr>
              <a:t> qu</a:t>
            </a:r>
            <a:r>
              <a:rPr lang="en-US" sz="3300">
                <a:solidFill>
                  <a:srgbClr val="000000"/>
                </a:solidFill>
                <a:latin typeface="Oswald"/>
                <a:ea typeface="Oswald"/>
                <a:cs typeface="Oswald"/>
                <a:sym typeface="Oswald"/>
              </a:rPr>
              <a:t>e re</a:t>
            </a:r>
            <a:r>
              <a:rPr lang="en-US" sz="3300">
                <a:solidFill>
                  <a:srgbClr val="000000"/>
                </a:solidFill>
                <a:latin typeface="Oswald"/>
                <a:ea typeface="Oswald"/>
                <a:cs typeface="Oswald"/>
                <a:sym typeface="Oswald"/>
              </a:rPr>
              <a:t>cib</a:t>
            </a:r>
            <a:r>
              <a:rPr lang="en-US" sz="3300">
                <a:solidFill>
                  <a:srgbClr val="000000"/>
                </a:solidFill>
                <a:latin typeface="Oswald"/>
                <a:ea typeface="Oswald"/>
                <a:cs typeface="Oswald"/>
                <a:sym typeface="Oswald"/>
              </a:rPr>
              <a:t>e</a:t>
            </a:r>
            <a:r>
              <a:rPr lang="en-US" sz="3300">
                <a:solidFill>
                  <a:srgbClr val="000000"/>
                </a:solidFill>
                <a:latin typeface="Oswald"/>
                <a:ea typeface="Oswald"/>
                <a:cs typeface="Oswald"/>
                <a:sym typeface="Oswald"/>
              </a:rPr>
              <a:t> más datos y retroalimentación, la IA mejora su precisión y eficiencia con el tiempo. </a:t>
            </a:r>
          </a:p>
          <a:p>
            <a:pPr algn="just">
              <a:lnSpc>
                <a:spcPts val="3080"/>
              </a:lnSpc>
            </a:pPr>
          </a:p>
        </p:txBody>
      </p:sp>
      <p:sp>
        <p:nvSpPr>
          <p:cNvPr name="TextBox 3" id="3"/>
          <p:cNvSpPr txBox="true"/>
          <p:nvPr/>
        </p:nvSpPr>
        <p:spPr>
          <a:xfrm rot="0">
            <a:off x="1262261" y="3651250"/>
            <a:ext cx="3489151" cy="2879725"/>
          </a:xfrm>
          <a:prstGeom prst="rect">
            <a:avLst/>
          </a:prstGeom>
        </p:spPr>
        <p:txBody>
          <a:bodyPr anchor="t" rtlCol="false" tIns="0" lIns="0" bIns="0" rIns="0">
            <a:spAutoFit/>
          </a:bodyPr>
          <a:lstStyle/>
          <a:p>
            <a:pPr algn="ctr">
              <a:lnSpc>
                <a:spcPts val="7699"/>
              </a:lnSpc>
            </a:pPr>
            <a:r>
              <a:rPr lang="en-US" b="true" sz="5499">
                <a:solidFill>
                  <a:srgbClr val="000000"/>
                </a:solidFill>
                <a:latin typeface="Oswald Bold"/>
                <a:ea typeface="Oswald Bold"/>
                <a:cs typeface="Oswald Bold"/>
                <a:sym typeface="Oswald Bold"/>
              </a:rPr>
              <a:t>Pr</a:t>
            </a:r>
            <a:r>
              <a:rPr lang="en-US" b="true" sz="5499">
                <a:solidFill>
                  <a:srgbClr val="000000"/>
                </a:solidFill>
                <a:latin typeface="Oswald Bold"/>
                <a:ea typeface="Oswald Bold"/>
                <a:cs typeface="Oswald Bold"/>
                <a:sym typeface="Oswald Bold"/>
              </a:rPr>
              <a:t>o</a:t>
            </a:r>
            <a:r>
              <a:rPr lang="en-US" b="true" sz="5499">
                <a:solidFill>
                  <a:srgbClr val="000000"/>
                </a:solidFill>
                <a:latin typeface="Oswald Bold"/>
                <a:ea typeface="Oswald Bold"/>
                <a:cs typeface="Oswald Bold"/>
                <a:sym typeface="Oswald Bold"/>
              </a:rPr>
              <a:t>ceso General d</a:t>
            </a:r>
            <a:r>
              <a:rPr lang="en-US" b="true" sz="5499">
                <a:solidFill>
                  <a:srgbClr val="000000"/>
                </a:solidFill>
                <a:latin typeface="Oswald Bold"/>
                <a:ea typeface="Oswald Bold"/>
                <a:cs typeface="Oswald Bold"/>
                <a:sym typeface="Oswald Bold"/>
              </a:rPr>
              <a:t>e la IA</a:t>
            </a:r>
          </a:p>
        </p:txBody>
      </p:sp>
      <p:sp>
        <p:nvSpPr>
          <p:cNvPr name="TextBox 4" id="4"/>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14</a:t>
            </a:r>
          </a:p>
        </p:txBody>
      </p:sp>
      <p:sp>
        <p:nvSpPr>
          <p:cNvPr name="Freeform 5" id="5"/>
          <p:cNvSpPr/>
          <p:nvPr/>
        </p:nvSpPr>
        <p:spPr>
          <a:xfrm flipH="false" flipV="false" rot="0">
            <a:off x="1861983" y="72399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6" id="6"/>
          <p:cNvSpPr/>
          <p:nvPr/>
        </p:nvSpPr>
        <p:spPr>
          <a:xfrm flipH="false" flipV="false" rot="0">
            <a:off x="3421512" y="72399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8892807" cy="10287000"/>
          </a:xfrm>
          <a:custGeom>
            <a:avLst/>
            <a:gdLst/>
            <a:ahLst/>
            <a:cxnLst/>
            <a:rect r="r" b="b" t="t" l="l"/>
            <a:pathLst>
              <a:path h="10287000" w="8892807">
                <a:moveTo>
                  <a:pt x="0" y="0"/>
                </a:moveTo>
                <a:lnTo>
                  <a:pt x="8892807" y="0"/>
                </a:lnTo>
                <a:lnTo>
                  <a:pt x="8892807" y="10287000"/>
                </a:lnTo>
                <a:lnTo>
                  <a:pt x="0" y="10287000"/>
                </a:lnTo>
                <a:lnTo>
                  <a:pt x="0" y="0"/>
                </a:lnTo>
                <a:close/>
              </a:path>
            </a:pathLst>
          </a:custGeom>
          <a:blipFill>
            <a:blip r:embed="rId2"/>
            <a:stretch>
              <a:fillRect l="-66898" t="0" r="-38750" b="0"/>
            </a:stretch>
          </a:blipFill>
        </p:spPr>
      </p:sp>
      <p:sp>
        <p:nvSpPr>
          <p:cNvPr name="TextBox 3" id="3"/>
          <p:cNvSpPr txBox="true"/>
          <p:nvPr/>
        </p:nvSpPr>
        <p:spPr>
          <a:xfrm rot="0">
            <a:off x="9854154" y="952500"/>
            <a:ext cx="7405146" cy="8281035"/>
          </a:xfrm>
          <a:prstGeom prst="rect">
            <a:avLst/>
          </a:prstGeom>
        </p:spPr>
        <p:txBody>
          <a:bodyPr anchor="t" rtlCol="false" tIns="0" lIns="0" bIns="0" rIns="0">
            <a:spAutoFit/>
          </a:bodyPr>
          <a:lstStyle/>
          <a:p>
            <a:pPr algn="ctr">
              <a:lnSpc>
                <a:spcPts val="5039"/>
              </a:lnSpc>
            </a:pPr>
            <a:r>
              <a:rPr lang="en-US" sz="3599">
                <a:solidFill>
                  <a:srgbClr val="000000"/>
                </a:solidFill>
                <a:latin typeface="Oswald"/>
                <a:ea typeface="Oswald"/>
                <a:cs typeface="Oswald"/>
                <a:sym typeface="Oswald"/>
              </a:rPr>
              <a:t>El Premio</a:t>
            </a:r>
            <a:r>
              <a:rPr lang="en-US" sz="3599">
                <a:solidFill>
                  <a:srgbClr val="000000"/>
                </a:solidFill>
                <a:latin typeface="Oswald"/>
                <a:ea typeface="Oswald"/>
                <a:cs typeface="Oswald"/>
                <a:sym typeface="Oswald"/>
              </a:rPr>
              <a:t> Nobel de Química 2024 fu</a:t>
            </a:r>
            <a:r>
              <a:rPr lang="en-US" sz="3599" u="none">
                <a:solidFill>
                  <a:srgbClr val="000000"/>
                </a:solidFill>
                <a:latin typeface="Oswald"/>
                <a:ea typeface="Oswald"/>
                <a:cs typeface="Oswald"/>
                <a:sym typeface="Oswald"/>
              </a:rPr>
              <a:t>e</a:t>
            </a:r>
            <a:r>
              <a:rPr lang="en-US" sz="3599">
                <a:solidFill>
                  <a:srgbClr val="000000"/>
                </a:solidFill>
                <a:latin typeface="Oswald"/>
                <a:ea typeface="Oswald"/>
                <a:cs typeface="Oswald"/>
                <a:sym typeface="Oswald"/>
              </a:rPr>
              <a:t> o</a:t>
            </a:r>
            <a:r>
              <a:rPr lang="en-US" sz="3599" u="none">
                <a:solidFill>
                  <a:srgbClr val="000000"/>
                </a:solidFill>
                <a:latin typeface="Oswald"/>
                <a:ea typeface="Oswald"/>
                <a:cs typeface="Oswald"/>
                <a:sym typeface="Oswald"/>
              </a:rPr>
              <a:t>t</a:t>
            </a:r>
            <a:r>
              <a:rPr lang="en-US" sz="3599">
                <a:solidFill>
                  <a:srgbClr val="000000"/>
                </a:solidFill>
                <a:latin typeface="Oswald"/>
                <a:ea typeface="Oswald"/>
                <a:cs typeface="Oswald"/>
                <a:sym typeface="Oswald"/>
              </a:rPr>
              <a:t>o</a:t>
            </a:r>
            <a:r>
              <a:rPr lang="en-US" sz="3599" u="none">
                <a:solidFill>
                  <a:srgbClr val="000000"/>
                </a:solidFill>
                <a:latin typeface="Oswald"/>
                <a:ea typeface="Oswald"/>
                <a:cs typeface="Oswald"/>
                <a:sym typeface="Oswald"/>
              </a:rPr>
              <a:t>r</a:t>
            </a:r>
            <a:r>
              <a:rPr lang="en-US" sz="3599">
                <a:solidFill>
                  <a:srgbClr val="000000"/>
                </a:solidFill>
                <a:latin typeface="Oswald"/>
                <a:ea typeface="Oswald"/>
                <a:cs typeface="Oswald"/>
                <a:sym typeface="Oswald"/>
              </a:rPr>
              <a:t>g</a:t>
            </a:r>
            <a:r>
              <a:rPr lang="en-US" sz="3599" u="none">
                <a:solidFill>
                  <a:srgbClr val="000000"/>
                </a:solidFill>
                <a:latin typeface="Oswald"/>
                <a:ea typeface="Oswald"/>
                <a:cs typeface="Oswald"/>
                <a:sym typeface="Oswald"/>
              </a:rPr>
              <a:t>ad</a:t>
            </a:r>
            <a:r>
              <a:rPr lang="en-US" sz="3599">
                <a:solidFill>
                  <a:srgbClr val="000000"/>
                </a:solidFill>
                <a:latin typeface="Oswald"/>
                <a:ea typeface="Oswald"/>
                <a:cs typeface="Oswald"/>
                <a:sym typeface="Oswald"/>
              </a:rPr>
              <a:t>o</a:t>
            </a:r>
            <a:r>
              <a:rPr lang="en-US" sz="3599" u="none">
                <a:solidFill>
                  <a:srgbClr val="000000"/>
                </a:solidFill>
                <a:latin typeface="Oswald"/>
                <a:ea typeface="Oswald"/>
                <a:cs typeface="Oswald"/>
                <a:sym typeface="Oswald"/>
              </a:rPr>
              <a:t> </a:t>
            </a:r>
            <a:r>
              <a:rPr lang="en-US" sz="3599">
                <a:solidFill>
                  <a:srgbClr val="000000"/>
                </a:solidFill>
                <a:latin typeface="Oswald"/>
                <a:ea typeface="Oswald"/>
                <a:cs typeface="Oswald"/>
                <a:sym typeface="Oswald"/>
              </a:rPr>
              <a:t>c</a:t>
            </a:r>
            <a:r>
              <a:rPr lang="en-US" sz="3599" u="none">
                <a:solidFill>
                  <a:srgbClr val="000000"/>
                </a:solidFill>
                <a:latin typeface="Oswald"/>
                <a:ea typeface="Oswald"/>
                <a:cs typeface="Oswald"/>
                <a:sym typeface="Oswald"/>
              </a:rPr>
              <a:t>on</a:t>
            </a:r>
            <a:r>
              <a:rPr lang="en-US" sz="3599">
                <a:solidFill>
                  <a:srgbClr val="000000"/>
                </a:solidFill>
                <a:latin typeface="Oswald"/>
                <a:ea typeface="Oswald"/>
                <a:cs typeface="Oswald"/>
                <a:sym typeface="Oswald"/>
              </a:rPr>
              <a:t>junt</a:t>
            </a:r>
            <a:r>
              <a:rPr lang="en-US" sz="3599" u="none">
                <a:solidFill>
                  <a:srgbClr val="000000"/>
                </a:solidFill>
                <a:latin typeface="Oswald"/>
                <a:ea typeface="Oswald"/>
                <a:cs typeface="Oswald"/>
                <a:sym typeface="Oswald"/>
              </a:rPr>
              <a:t>a</a:t>
            </a:r>
            <a:r>
              <a:rPr lang="en-US" sz="3599">
                <a:solidFill>
                  <a:srgbClr val="000000"/>
                </a:solidFill>
                <a:latin typeface="Oswald"/>
                <a:ea typeface="Oswald"/>
                <a:cs typeface="Oswald"/>
                <a:sym typeface="Oswald"/>
              </a:rPr>
              <a:t>mente a David Baker "por el di</a:t>
            </a:r>
            <a:r>
              <a:rPr lang="en-US" sz="3599">
                <a:solidFill>
                  <a:srgbClr val="000000"/>
                </a:solidFill>
                <a:latin typeface="Oswald"/>
                <a:ea typeface="Oswald"/>
                <a:cs typeface="Oswald"/>
                <a:sym typeface="Oswald"/>
              </a:rPr>
              <a:t>s</a:t>
            </a:r>
            <a:r>
              <a:rPr lang="en-US" sz="3599">
                <a:solidFill>
                  <a:srgbClr val="000000"/>
                </a:solidFill>
                <a:latin typeface="Oswald"/>
                <a:ea typeface="Oswald"/>
                <a:cs typeface="Oswald"/>
                <a:sym typeface="Oswald"/>
              </a:rPr>
              <a:t>e</a:t>
            </a:r>
            <a:r>
              <a:rPr lang="en-US" sz="3599">
                <a:solidFill>
                  <a:srgbClr val="000000"/>
                </a:solidFill>
                <a:latin typeface="Oswald"/>
                <a:ea typeface="Oswald"/>
                <a:cs typeface="Oswald"/>
                <a:sym typeface="Oswald"/>
              </a:rPr>
              <a:t>ñ</a:t>
            </a:r>
            <a:r>
              <a:rPr lang="en-US" sz="3599">
                <a:solidFill>
                  <a:srgbClr val="000000"/>
                </a:solidFill>
                <a:latin typeface="Oswald"/>
                <a:ea typeface="Oswald"/>
                <a:cs typeface="Oswald"/>
                <a:sym typeface="Oswald"/>
              </a:rPr>
              <a:t>o com</a:t>
            </a:r>
            <a:r>
              <a:rPr lang="en-US" sz="3599">
                <a:solidFill>
                  <a:srgbClr val="000000"/>
                </a:solidFill>
                <a:latin typeface="Oswald"/>
                <a:ea typeface="Oswald"/>
                <a:cs typeface="Oswald"/>
                <a:sym typeface="Oswald"/>
              </a:rPr>
              <a:t>pu</a:t>
            </a:r>
            <a:r>
              <a:rPr lang="en-US" sz="3599">
                <a:solidFill>
                  <a:srgbClr val="000000"/>
                </a:solidFill>
                <a:latin typeface="Oswald"/>
                <a:ea typeface="Oswald"/>
                <a:cs typeface="Oswald"/>
                <a:sym typeface="Oswald"/>
              </a:rPr>
              <a:t>t</a:t>
            </a:r>
            <a:r>
              <a:rPr lang="en-US" sz="3599">
                <a:solidFill>
                  <a:srgbClr val="000000"/>
                </a:solidFill>
                <a:latin typeface="Oswald"/>
                <a:ea typeface="Oswald"/>
                <a:cs typeface="Oswald"/>
                <a:sym typeface="Oswald"/>
              </a:rPr>
              <a:t>aci</a:t>
            </a:r>
            <a:r>
              <a:rPr lang="en-US" sz="3599">
                <a:solidFill>
                  <a:srgbClr val="000000"/>
                </a:solidFill>
                <a:latin typeface="Oswald"/>
                <a:ea typeface="Oswald"/>
                <a:cs typeface="Oswald"/>
                <a:sym typeface="Oswald"/>
              </a:rPr>
              <a:t>o</a:t>
            </a:r>
            <a:r>
              <a:rPr lang="en-US" sz="3599">
                <a:solidFill>
                  <a:srgbClr val="000000"/>
                </a:solidFill>
                <a:latin typeface="Oswald"/>
                <a:ea typeface="Oswald"/>
                <a:cs typeface="Oswald"/>
                <a:sym typeface="Oswald"/>
              </a:rPr>
              <a:t>nal</a:t>
            </a:r>
            <a:r>
              <a:rPr lang="en-US" sz="3599">
                <a:solidFill>
                  <a:srgbClr val="000000"/>
                </a:solidFill>
                <a:latin typeface="Oswald"/>
                <a:ea typeface="Oswald"/>
                <a:cs typeface="Oswald"/>
                <a:sym typeface="Oswald"/>
              </a:rPr>
              <a:t> </a:t>
            </a:r>
            <a:r>
              <a:rPr lang="en-US" sz="3599">
                <a:solidFill>
                  <a:srgbClr val="000000"/>
                </a:solidFill>
                <a:latin typeface="Oswald"/>
                <a:ea typeface="Oswald"/>
                <a:cs typeface="Oswald"/>
                <a:sym typeface="Oswald"/>
              </a:rPr>
              <a:t>d</a:t>
            </a:r>
            <a:r>
              <a:rPr lang="en-US" sz="3599">
                <a:solidFill>
                  <a:srgbClr val="000000"/>
                </a:solidFill>
                <a:latin typeface="Oswald"/>
                <a:ea typeface="Oswald"/>
                <a:cs typeface="Oswald"/>
                <a:sym typeface="Oswald"/>
              </a:rPr>
              <a:t>e</a:t>
            </a:r>
            <a:r>
              <a:rPr lang="en-US" sz="3599">
                <a:solidFill>
                  <a:srgbClr val="000000"/>
                </a:solidFill>
                <a:latin typeface="Oswald"/>
                <a:ea typeface="Oswald"/>
                <a:cs typeface="Oswald"/>
                <a:sym typeface="Oswald"/>
              </a:rPr>
              <a:t> p</a:t>
            </a:r>
            <a:r>
              <a:rPr lang="en-US" sz="3599">
                <a:solidFill>
                  <a:srgbClr val="000000"/>
                </a:solidFill>
                <a:latin typeface="Oswald"/>
                <a:ea typeface="Oswald"/>
                <a:cs typeface="Oswald"/>
                <a:sym typeface="Oswald"/>
              </a:rPr>
              <a:t>r</a:t>
            </a:r>
            <a:r>
              <a:rPr lang="en-US" sz="3599">
                <a:solidFill>
                  <a:srgbClr val="000000"/>
                </a:solidFill>
                <a:latin typeface="Oswald"/>
                <a:ea typeface="Oswald"/>
                <a:cs typeface="Oswald"/>
                <a:sym typeface="Oswald"/>
              </a:rPr>
              <a:t>ot</a:t>
            </a:r>
            <a:r>
              <a:rPr lang="en-US" sz="3599">
                <a:solidFill>
                  <a:srgbClr val="000000"/>
                </a:solidFill>
                <a:latin typeface="Oswald"/>
                <a:ea typeface="Oswald"/>
                <a:cs typeface="Oswald"/>
                <a:sym typeface="Oswald"/>
              </a:rPr>
              <a:t>e</a:t>
            </a:r>
            <a:r>
              <a:rPr lang="en-US" sz="3599">
                <a:solidFill>
                  <a:srgbClr val="000000"/>
                </a:solidFill>
                <a:latin typeface="Oswald"/>
                <a:ea typeface="Oswald"/>
                <a:cs typeface="Oswald"/>
                <a:sym typeface="Oswald"/>
              </a:rPr>
              <a:t>ínas"</a:t>
            </a:r>
            <a:r>
              <a:rPr lang="en-US" sz="3599">
                <a:solidFill>
                  <a:srgbClr val="000000"/>
                </a:solidFill>
                <a:latin typeface="Oswald"/>
                <a:ea typeface="Oswald"/>
                <a:cs typeface="Oswald"/>
                <a:sym typeface="Oswald"/>
              </a:rPr>
              <a:t> </a:t>
            </a:r>
            <a:r>
              <a:rPr lang="en-US" sz="3599">
                <a:solidFill>
                  <a:srgbClr val="000000"/>
                </a:solidFill>
                <a:latin typeface="Oswald"/>
                <a:ea typeface="Oswald"/>
                <a:cs typeface="Oswald"/>
                <a:sym typeface="Oswald"/>
              </a:rPr>
              <a:t>y a De</a:t>
            </a:r>
            <a:r>
              <a:rPr lang="en-US" sz="3599">
                <a:solidFill>
                  <a:srgbClr val="000000"/>
                </a:solidFill>
                <a:latin typeface="Oswald"/>
                <a:ea typeface="Oswald"/>
                <a:cs typeface="Oswald"/>
                <a:sym typeface="Oswald"/>
              </a:rPr>
              <a:t>mi</a:t>
            </a:r>
            <a:r>
              <a:rPr lang="en-US" sz="3599">
                <a:solidFill>
                  <a:srgbClr val="000000"/>
                </a:solidFill>
                <a:latin typeface="Oswald"/>
                <a:ea typeface="Oswald"/>
                <a:cs typeface="Oswald"/>
                <a:sym typeface="Oswald"/>
              </a:rPr>
              <a:t>s Hassab</a:t>
            </a:r>
            <a:r>
              <a:rPr lang="en-US" sz="3599">
                <a:solidFill>
                  <a:srgbClr val="000000"/>
                </a:solidFill>
                <a:latin typeface="Oswald"/>
                <a:ea typeface="Oswald"/>
                <a:cs typeface="Oswald"/>
                <a:sym typeface="Oswald"/>
              </a:rPr>
              <a:t>is y John M. Jumper</a:t>
            </a:r>
            <a:r>
              <a:rPr lang="en-US" sz="3599">
                <a:solidFill>
                  <a:srgbClr val="000000"/>
                </a:solidFill>
                <a:latin typeface="Oswald"/>
                <a:ea typeface="Oswald"/>
                <a:cs typeface="Oswald"/>
                <a:sym typeface="Oswald"/>
              </a:rPr>
              <a:t> "por la predicción de la estructura de las proteínas".</a:t>
            </a:r>
          </a:p>
          <a:p>
            <a:pPr algn="ctr">
              <a:lnSpc>
                <a:spcPts val="5039"/>
              </a:lnSpc>
            </a:pPr>
            <a:r>
              <a:rPr lang="en-US" sz="3599">
                <a:solidFill>
                  <a:srgbClr val="000000"/>
                </a:solidFill>
                <a:latin typeface="Oswald"/>
                <a:ea typeface="Oswald"/>
                <a:cs typeface="Oswald"/>
                <a:sym typeface="Oswald"/>
              </a:rPr>
              <a:t>Según el Comité del Nobel, David Baker "logró la hazaña casi imposible de construir tipos de proteínas completamente nuevos".</a:t>
            </a:r>
          </a:p>
          <a:p>
            <a:pPr algn="ctr">
              <a:lnSpc>
                <a:spcPts val="5039"/>
              </a:lnSpc>
            </a:pPr>
            <a:r>
              <a:rPr lang="en-US" sz="3599">
                <a:solidFill>
                  <a:srgbClr val="000000"/>
                </a:solidFill>
                <a:latin typeface="Oswald"/>
                <a:ea typeface="Oswald"/>
                <a:cs typeface="Oswald"/>
                <a:sym typeface="Oswald"/>
              </a:rPr>
              <a:t>Y Demis Hassabis y John Jumper "desarrollaron un modelo de inteligencia artificial para resolver un problema de hace 50 años: predecir las estructuras complejas de las proteínas"</a:t>
            </a:r>
          </a:p>
        </p:txBody>
      </p:sp>
      <p:sp>
        <p:nvSpPr>
          <p:cNvPr name="TextBox 4" id="4"/>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15</a:t>
            </a:r>
          </a:p>
        </p:txBody>
      </p:sp>
      <p:sp>
        <p:nvSpPr>
          <p:cNvPr name="Freeform 5" id="5"/>
          <p:cNvSpPr/>
          <p:nvPr/>
        </p:nvSpPr>
        <p:spPr>
          <a:xfrm flipH="false" flipV="false" rot="0">
            <a:off x="12112013" y="943737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3"/>
            <a:stretch>
              <a:fillRect l="0" t="0" r="0" b="0"/>
            </a:stretch>
          </a:blipFill>
        </p:spPr>
      </p:sp>
      <p:sp>
        <p:nvSpPr>
          <p:cNvPr name="Freeform 6" id="6"/>
          <p:cNvSpPr/>
          <p:nvPr/>
        </p:nvSpPr>
        <p:spPr>
          <a:xfrm flipH="false" flipV="false" rot="0">
            <a:off x="13671542" y="943737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4"/>
            <a:stretch>
              <a:fillRect l="0" t="-59111" r="0" b="-59111"/>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546697"/>
            <a:ext cx="16230600" cy="1899285"/>
          </a:xfrm>
          <a:prstGeom prst="rect">
            <a:avLst/>
          </a:prstGeom>
        </p:spPr>
        <p:txBody>
          <a:bodyPr anchor="t" rtlCol="false" tIns="0" lIns="0" bIns="0" rIns="0">
            <a:spAutoFit/>
          </a:bodyPr>
          <a:lstStyle/>
          <a:p>
            <a:pPr algn="ctr">
              <a:lnSpc>
                <a:spcPts val="5039"/>
              </a:lnSpc>
            </a:pPr>
            <a:r>
              <a:rPr lang="en-US" sz="3599" b="true">
                <a:solidFill>
                  <a:srgbClr val="000000"/>
                </a:solidFill>
                <a:latin typeface="Oswald Bold"/>
                <a:ea typeface="Oswald Bold"/>
                <a:cs typeface="Oswald Bold"/>
                <a:sym typeface="Oswald Bold"/>
              </a:rPr>
              <a:t>Infr</a:t>
            </a:r>
            <a:r>
              <a:rPr lang="en-US" b="true" sz="3599">
                <a:solidFill>
                  <a:srgbClr val="000000"/>
                </a:solidFill>
                <a:latin typeface="Oswald Bold"/>
                <a:ea typeface="Oswald Bold"/>
                <a:cs typeface="Oswald Bold"/>
                <a:sym typeface="Oswald Bold"/>
              </a:rPr>
              <a:t>a</a:t>
            </a:r>
            <a:r>
              <a:rPr lang="en-US" b="true" sz="3599" u="none">
                <a:solidFill>
                  <a:srgbClr val="000000"/>
                </a:solidFill>
                <a:latin typeface="Oswald Bold"/>
                <a:ea typeface="Oswald Bold"/>
                <a:cs typeface="Oswald Bold"/>
                <a:sym typeface="Oswald Bold"/>
              </a:rPr>
              <a:t>estru</a:t>
            </a:r>
            <a:r>
              <a:rPr lang="en-US" b="true" sz="3599">
                <a:solidFill>
                  <a:srgbClr val="000000"/>
                </a:solidFill>
                <a:latin typeface="Oswald Bold"/>
                <a:ea typeface="Oswald Bold"/>
                <a:cs typeface="Oswald Bold"/>
                <a:sym typeface="Oswald Bold"/>
              </a:rPr>
              <a:t>ctura abierta y escala</a:t>
            </a:r>
          </a:p>
          <a:p>
            <a:pPr algn="ctr">
              <a:lnSpc>
                <a:spcPts val="5039"/>
              </a:lnSpc>
            </a:pPr>
            <a:r>
              <a:rPr lang="en-US" sz="3599">
                <a:solidFill>
                  <a:srgbClr val="000000"/>
                </a:solidFill>
                <a:latin typeface="Oswald"/>
                <a:ea typeface="Oswald"/>
                <a:cs typeface="Oswald"/>
                <a:sym typeface="Oswald"/>
              </a:rPr>
              <a:t> Al</a:t>
            </a:r>
            <a:r>
              <a:rPr lang="en-US" sz="3599">
                <a:solidFill>
                  <a:srgbClr val="000000"/>
                </a:solidFill>
                <a:latin typeface="Oswald"/>
                <a:ea typeface="Oswald"/>
                <a:cs typeface="Oswald"/>
                <a:sym typeface="Oswald"/>
              </a:rPr>
              <a:t>phaF</a:t>
            </a:r>
            <a:r>
              <a:rPr lang="en-US" sz="3599">
                <a:solidFill>
                  <a:srgbClr val="000000"/>
                </a:solidFill>
                <a:latin typeface="Oswald"/>
                <a:ea typeface="Oswald"/>
                <a:cs typeface="Oswald"/>
                <a:sym typeface="Oswald"/>
              </a:rPr>
              <a:t>o</a:t>
            </a:r>
            <a:r>
              <a:rPr lang="en-US" sz="3599">
                <a:solidFill>
                  <a:srgbClr val="000000"/>
                </a:solidFill>
                <a:latin typeface="Oswald"/>
                <a:ea typeface="Oswald"/>
                <a:cs typeface="Oswald"/>
                <a:sym typeface="Oswald"/>
              </a:rPr>
              <a:t>ld DB</a:t>
            </a:r>
            <a:r>
              <a:rPr lang="en-US" sz="3599">
                <a:solidFill>
                  <a:srgbClr val="000000"/>
                </a:solidFill>
                <a:latin typeface="Oswald"/>
                <a:ea typeface="Oswald"/>
                <a:cs typeface="Oswald"/>
                <a:sym typeface="Oswald"/>
              </a:rPr>
              <a:t> li</a:t>
            </a:r>
            <a:r>
              <a:rPr lang="en-US" sz="3599">
                <a:solidFill>
                  <a:srgbClr val="000000"/>
                </a:solidFill>
                <a:latin typeface="Oswald"/>
                <a:ea typeface="Oswald"/>
                <a:cs typeface="Oswald"/>
                <a:sym typeface="Oswald"/>
              </a:rPr>
              <a:t>b</a:t>
            </a:r>
            <a:r>
              <a:rPr lang="en-US" sz="3599">
                <a:solidFill>
                  <a:srgbClr val="000000"/>
                </a:solidFill>
                <a:latin typeface="Oswald"/>
                <a:ea typeface="Oswald"/>
                <a:cs typeface="Oswald"/>
                <a:sym typeface="Oswald"/>
              </a:rPr>
              <a:t>eró</a:t>
            </a:r>
            <a:r>
              <a:rPr lang="en-US" sz="3599">
                <a:solidFill>
                  <a:srgbClr val="000000"/>
                </a:solidFill>
                <a:latin typeface="Oswald"/>
                <a:ea typeface="Oswald"/>
                <a:cs typeface="Oswald"/>
                <a:sym typeface="Oswald"/>
              </a:rPr>
              <a:t> 200+ millones de estructuras predichas, un mapa que acelera miles de proyectos en todo el mundo (biología, agricultura, materiales).</a:t>
            </a:r>
          </a:p>
        </p:txBody>
      </p:sp>
      <p:sp>
        <p:nvSpPr>
          <p:cNvPr name="TextBox 3" id="3"/>
          <p:cNvSpPr txBox="true"/>
          <p:nvPr/>
        </p:nvSpPr>
        <p:spPr>
          <a:xfrm rot="0">
            <a:off x="1028700" y="3244215"/>
            <a:ext cx="16230600" cy="6366510"/>
          </a:xfrm>
          <a:prstGeom prst="rect">
            <a:avLst/>
          </a:prstGeom>
        </p:spPr>
        <p:txBody>
          <a:bodyPr anchor="t" rtlCol="false" tIns="0" lIns="0" bIns="0" rIns="0">
            <a:spAutoFit/>
          </a:bodyPr>
          <a:lstStyle/>
          <a:p>
            <a:pPr algn="l">
              <a:lnSpc>
                <a:spcPts val="5039"/>
              </a:lnSpc>
            </a:pPr>
            <a:r>
              <a:rPr lang="en-US" sz="3599" b="true">
                <a:solidFill>
                  <a:srgbClr val="000000"/>
                </a:solidFill>
                <a:latin typeface="Oswald Bold"/>
                <a:ea typeface="Oswald Bold"/>
                <a:cs typeface="Oswald Bold"/>
                <a:sym typeface="Oswald Bold"/>
              </a:rPr>
              <a:t>Acuicultura (salmón y mar)</a:t>
            </a:r>
          </a:p>
          <a:p>
            <a:pPr algn="l">
              <a:lnSpc>
                <a:spcPts val="5039"/>
              </a:lnSpc>
            </a:pPr>
          </a:p>
          <a:p>
            <a:pPr algn="l" marL="777238" indent="-388619" lvl="1">
              <a:lnSpc>
                <a:spcPts val="5039"/>
              </a:lnSpc>
              <a:buFont typeface="Arial"/>
              <a:buChar char="•"/>
            </a:pPr>
            <a:r>
              <a:rPr lang="en-US" sz="3599">
                <a:solidFill>
                  <a:srgbClr val="000000"/>
                </a:solidFill>
                <a:latin typeface="Oswald"/>
                <a:ea typeface="Oswald"/>
                <a:cs typeface="Oswald"/>
                <a:sym typeface="Oswald"/>
              </a:rPr>
              <a:t>V</a:t>
            </a:r>
            <a:r>
              <a:rPr lang="en-US" sz="3599">
                <a:solidFill>
                  <a:srgbClr val="000000"/>
                </a:solidFill>
                <a:latin typeface="Oswald"/>
                <a:ea typeface="Oswald"/>
                <a:cs typeface="Oswald"/>
                <a:sym typeface="Oswald"/>
              </a:rPr>
              <a:t>acunas y t</a:t>
            </a:r>
            <a:r>
              <a:rPr lang="en-US" sz="3599" u="none">
                <a:solidFill>
                  <a:srgbClr val="000000"/>
                </a:solidFill>
                <a:latin typeface="Oswald"/>
                <a:ea typeface="Oswald"/>
                <a:cs typeface="Oswald"/>
                <a:sym typeface="Oswald"/>
              </a:rPr>
              <a:t>erapias dirigidas </a:t>
            </a:r>
            <a:r>
              <a:rPr lang="en-US" sz="3599">
                <a:solidFill>
                  <a:srgbClr val="000000"/>
                </a:solidFill>
                <a:latin typeface="Oswald"/>
                <a:ea typeface="Oswald"/>
                <a:cs typeface="Oswald"/>
                <a:sym typeface="Oswald"/>
              </a:rPr>
              <a:t>contra patógenos clave (p. ej., Piscirickettsia salmonis, ISA), y anti-parasitarios más específicos para </a:t>
            </a:r>
            <a:r>
              <a:rPr lang="en-US" sz="3599">
                <a:solidFill>
                  <a:srgbClr val="000000"/>
                </a:solidFill>
                <a:latin typeface="Oswald"/>
                <a:ea typeface="Oswald"/>
                <a:cs typeface="Oswald"/>
                <a:sym typeface="Oswald"/>
              </a:rPr>
              <a:t>pi</a:t>
            </a:r>
            <a:r>
              <a:rPr lang="en-US" sz="3599">
                <a:solidFill>
                  <a:srgbClr val="000000"/>
                </a:solidFill>
                <a:latin typeface="Oswald"/>
                <a:ea typeface="Oswald"/>
                <a:cs typeface="Oswald"/>
                <a:sym typeface="Oswald"/>
              </a:rPr>
              <a:t>ojo </a:t>
            </a:r>
            <a:r>
              <a:rPr lang="en-US" sz="3599">
                <a:solidFill>
                  <a:srgbClr val="000000"/>
                </a:solidFill>
                <a:latin typeface="Oswald"/>
                <a:ea typeface="Oswald"/>
                <a:cs typeface="Oswald"/>
                <a:sym typeface="Oswald"/>
              </a:rPr>
              <a:t>de mar</a:t>
            </a:r>
            <a:r>
              <a:rPr lang="en-US" sz="3599">
                <a:solidFill>
                  <a:srgbClr val="000000"/>
                </a:solidFill>
                <a:latin typeface="Oswald"/>
                <a:ea typeface="Oswald"/>
                <a:cs typeface="Oswald"/>
                <a:sym typeface="Oswald"/>
              </a:rPr>
              <a:t> (Caligus), reduciendo anti</a:t>
            </a:r>
            <a:r>
              <a:rPr lang="en-US" sz="3599">
                <a:solidFill>
                  <a:srgbClr val="000000"/>
                </a:solidFill>
                <a:latin typeface="Oswald"/>
                <a:ea typeface="Oswald"/>
                <a:cs typeface="Oswald"/>
                <a:sym typeface="Oswald"/>
              </a:rPr>
              <a:t>bióticos.</a:t>
            </a:r>
          </a:p>
          <a:p>
            <a:pPr algn="l" marL="777238" indent="-388619" lvl="1">
              <a:lnSpc>
                <a:spcPts val="5039"/>
              </a:lnSpc>
              <a:buFont typeface="Arial"/>
              <a:buChar char="•"/>
            </a:pPr>
            <a:r>
              <a:rPr lang="en-US" sz="3599">
                <a:solidFill>
                  <a:srgbClr val="000000"/>
                </a:solidFill>
                <a:latin typeface="Oswald"/>
                <a:ea typeface="Oswald"/>
                <a:cs typeface="Oswald"/>
                <a:sym typeface="Oswald"/>
              </a:rPr>
              <a:t>P</a:t>
            </a:r>
            <a:r>
              <a:rPr lang="en-US" sz="3599">
                <a:solidFill>
                  <a:srgbClr val="000000"/>
                </a:solidFill>
                <a:latin typeface="Oswald"/>
                <a:ea typeface="Oswald"/>
                <a:cs typeface="Oswald"/>
                <a:sym typeface="Oswald"/>
              </a:rPr>
              <a:t>robióticos/enzi-biomas</a:t>
            </a:r>
            <a:r>
              <a:rPr lang="en-US" sz="3599">
                <a:solidFill>
                  <a:srgbClr val="000000"/>
                </a:solidFill>
                <a:latin typeface="Oswald"/>
                <a:ea typeface="Oswald"/>
                <a:cs typeface="Oswald"/>
                <a:sym typeface="Oswald"/>
              </a:rPr>
              <a:t> diseñados para mejorar conversión alimenticia y microbiota del pez, con menos desechos y fondo marino más limpio.</a:t>
            </a:r>
          </a:p>
          <a:p>
            <a:pPr algn="l" marL="777238" indent="-388619" lvl="1">
              <a:lnSpc>
                <a:spcPts val="5039"/>
              </a:lnSpc>
              <a:buFont typeface="Arial"/>
              <a:buChar char="•"/>
            </a:pPr>
            <a:r>
              <a:rPr lang="en-US" sz="3599">
                <a:solidFill>
                  <a:srgbClr val="000000"/>
                </a:solidFill>
                <a:latin typeface="Oswald"/>
                <a:ea typeface="Oswald"/>
                <a:cs typeface="Oswald"/>
                <a:sym typeface="Oswald"/>
              </a:rPr>
              <a:t>Alimentos funcionales: proteínas/enzimas que ayuden a digerir mejor algas o subproductos, bajando costos y la carga orgánica al medio.</a:t>
            </a:r>
          </a:p>
          <a:p>
            <a:pPr algn="l" marL="777238" indent="-388619" lvl="1">
              <a:lnSpc>
                <a:spcPts val="5039"/>
              </a:lnSpc>
              <a:buFont typeface="Arial"/>
              <a:buChar char="•"/>
            </a:pPr>
            <a:r>
              <a:rPr lang="en-US" sz="3599">
                <a:solidFill>
                  <a:srgbClr val="000000"/>
                </a:solidFill>
                <a:latin typeface="Oswald"/>
                <a:ea typeface="Oswald"/>
                <a:cs typeface="Oswald"/>
                <a:sym typeface="Oswald"/>
              </a:rPr>
              <a:t>Biosensores proteicos para detección temprana de patógenos o toxinas en centros de cultivo.</a:t>
            </a:r>
          </a:p>
          <a:p>
            <a:pPr algn="l">
              <a:lnSpc>
                <a:spcPts val="5039"/>
              </a:lnSpc>
            </a:pPr>
          </a:p>
        </p:txBody>
      </p:sp>
      <p:sp>
        <p:nvSpPr>
          <p:cNvPr name="TextBox 4" id="4"/>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16</a:t>
            </a:r>
          </a:p>
        </p:txBody>
      </p:sp>
      <p:sp>
        <p:nvSpPr>
          <p:cNvPr name="Freeform 5" id="5"/>
          <p:cNvSpPr/>
          <p:nvPr/>
        </p:nvSpPr>
        <p:spPr>
          <a:xfrm flipH="false" flipV="false" rot="0">
            <a:off x="7699286" y="9306015"/>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6" id="6"/>
          <p:cNvSpPr/>
          <p:nvPr/>
        </p:nvSpPr>
        <p:spPr>
          <a:xfrm flipH="false" flipV="false" rot="0">
            <a:off x="9258815" y="9306015"/>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603057"/>
            <a:ext cx="16230600" cy="7004685"/>
          </a:xfrm>
          <a:prstGeom prst="rect">
            <a:avLst/>
          </a:prstGeom>
        </p:spPr>
        <p:txBody>
          <a:bodyPr anchor="t" rtlCol="false" tIns="0" lIns="0" bIns="0" rIns="0">
            <a:spAutoFit/>
          </a:bodyPr>
          <a:lstStyle/>
          <a:p>
            <a:pPr algn="l">
              <a:lnSpc>
                <a:spcPts val="5039"/>
              </a:lnSpc>
            </a:pPr>
            <a:r>
              <a:rPr lang="en-US" sz="3599" b="true">
                <a:solidFill>
                  <a:srgbClr val="000000"/>
                </a:solidFill>
                <a:latin typeface="Oswald Bold"/>
                <a:ea typeface="Oswald Bold"/>
                <a:cs typeface="Oswald Bold"/>
                <a:sym typeface="Oswald Bold"/>
              </a:rPr>
              <a:t>Agro (pap</a:t>
            </a:r>
            <a:r>
              <a:rPr lang="en-US" b="true" sz="3599">
                <a:solidFill>
                  <a:srgbClr val="000000"/>
                </a:solidFill>
                <a:latin typeface="Oswald Bold"/>
                <a:ea typeface="Oswald Bold"/>
                <a:cs typeface="Oswald Bold"/>
                <a:sym typeface="Oswald Bold"/>
              </a:rPr>
              <a:t>as, ho</a:t>
            </a:r>
            <a:r>
              <a:rPr lang="en-US" b="true" sz="3599" u="none">
                <a:solidFill>
                  <a:srgbClr val="000000"/>
                </a:solidFill>
                <a:latin typeface="Oswald Bold"/>
                <a:ea typeface="Oswald Bold"/>
                <a:cs typeface="Oswald Bold"/>
                <a:sym typeface="Oswald Bold"/>
              </a:rPr>
              <a:t>rtalizas, ganadería)</a:t>
            </a:r>
          </a:p>
          <a:p>
            <a:pPr algn="l">
              <a:lnSpc>
                <a:spcPts val="5039"/>
              </a:lnSpc>
            </a:pPr>
          </a:p>
          <a:p>
            <a:pPr algn="l" marL="777238" indent="-388619" lvl="1">
              <a:lnSpc>
                <a:spcPts val="5039"/>
              </a:lnSpc>
              <a:buFont typeface="Arial"/>
              <a:buChar char="•"/>
            </a:pPr>
            <a:r>
              <a:rPr lang="en-US" sz="3599" u="none">
                <a:solidFill>
                  <a:srgbClr val="000000"/>
                </a:solidFill>
                <a:latin typeface="Oswald"/>
                <a:ea typeface="Oswald"/>
                <a:cs typeface="Oswald"/>
                <a:sym typeface="Oswald"/>
              </a:rPr>
              <a:t>Resistencia </a:t>
            </a:r>
            <a:r>
              <a:rPr lang="en-US" sz="3599">
                <a:solidFill>
                  <a:srgbClr val="000000"/>
                </a:solidFill>
                <a:latin typeface="Oswald"/>
                <a:ea typeface="Oswald"/>
                <a:cs typeface="Oswald"/>
                <a:sym typeface="Oswald"/>
              </a:rPr>
              <a:t>a plagas/enfermedades (p. ej., papa y tizón tardío): proteínas diseñadas para bloquear rutas del patógeno o activar defensas de la planta.</a:t>
            </a:r>
          </a:p>
          <a:p>
            <a:pPr algn="l" marL="777238" indent="-388619" lvl="1">
              <a:lnSpc>
                <a:spcPts val="5039"/>
              </a:lnSpc>
              <a:buFont typeface="Arial"/>
              <a:buChar char="•"/>
            </a:pPr>
            <a:r>
              <a:rPr lang="en-US" sz="3599">
                <a:solidFill>
                  <a:srgbClr val="000000"/>
                </a:solidFill>
                <a:latin typeface="Oswald"/>
                <a:ea typeface="Oswald"/>
                <a:cs typeface="Oswald"/>
                <a:sym typeface="Oswald"/>
              </a:rPr>
              <a:t>Bioinsumos de nueva generación: enzimas/p</a:t>
            </a:r>
            <a:r>
              <a:rPr lang="en-US" sz="3599">
                <a:solidFill>
                  <a:srgbClr val="000000"/>
                </a:solidFill>
                <a:latin typeface="Oswald"/>
                <a:ea typeface="Oswald"/>
                <a:cs typeface="Oswald"/>
                <a:sym typeface="Oswald"/>
              </a:rPr>
              <a:t>eptidos que reemplacen agroquímicos, mejoren absorción de nutrientes o fijen nitrógeno de forma más eficiente.</a:t>
            </a:r>
          </a:p>
          <a:p>
            <a:pPr algn="l" marL="777238" indent="-388619" lvl="1">
              <a:lnSpc>
                <a:spcPts val="5039"/>
              </a:lnSpc>
              <a:buFont typeface="Arial"/>
              <a:buChar char="•"/>
            </a:pPr>
            <a:r>
              <a:rPr lang="en-US" sz="3599">
                <a:solidFill>
                  <a:srgbClr val="000000"/>
                </a:solidFill>
                <a:latin typeface="Oswald"/>
                <a:ea typeface="Oswald"/>
                <a:cs typeface="Oswald"/>
                <a:sym typeface="Oswald"/>
              </a:rPr>
              <a:t>Ganadería </a:t>
            </a:r>
            <a:r>
              <a:rPr lang="en-US" sz="3599">
                <a:solidFill>
                  <a:srgbClr val="000000"/>
                </a:solidFill>
                <a:latin typeface="Oswald"/>
                <a:ea typeface="Oswald"/>
                <a:cs typeface="Oswald"/>
                <a:sym typeface="Oswald"/>
              </a:rPr>
              <a:t>lechera/cárnica: probióticos y enzimas que optimicen la fermentación ruminal (menos metano, mejor rendimiento), y vacunas más precisas.</a:t>
            </a:r>
          </a:p>
          <a:p>
            <a:pPr algn="l" marL="777238" indent="-388619" lvl="1">
              <a:lnSpc>
                <a:spcPts val="5039"/>
              </a:lnSpc>
              <a:buFont typeface="Arial"/>
              <a:buChar char="•"/>
            </a:pPr>
            <a:r>
              <a:rPr lang="en-US" sz="3599">
                <a:solidFill>
                  <a:srgbClr val="000000"/>
                </a:solidFill>
                <a:latin typeface="Oswald"/>
                <a:ea typeface="Oswald"/>
                <a:cs typeface="Oswald"/>
                <a:sym typeface="Oswald"/>
              </a:rPr>
              <a:t>C</a:t>
            </a:r>
            <a:r>
              <a:rPr lang="en-US" sz="3599">
                <a:solidFill>
                  <a:srgbClr val="000000"/>
                </a:solidFill>
                <a:latin typeface="Oswald"/>
                <a:ea typeface="Oswald"/>
                <a:cs typeface="Oswald"/>
                <a:sym typeface="Oswald"/>
              </a:rPr>
              <a:t>onservación postcosecha: proteínas que retrasen daño oxidativo o infecciones en almacenamiento y transporte.</a:t>
            </a:r>
          </a:p>
          <a:p>
            <a:pPr algn="l">
              <a:lnSpc>
                <a:spcPts val="5039"/>
              </a:lnSpc>
            </a:pPr>
          </a:p>
        </p:txBody>
      </p:sp>
      <p:sp>
        <p:nvSpPr>
          <p:cNvPr name="TextBox 3" id="3"/>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17</a:t>
            </a:r>
          </a:p>
        </p:txBody>
      </p:sp>
      <p:sp>
        <p:nvSpPr>
          <p:cNvPr name="Freeform 4" id="4"/>
          <p:cNvSpPr/>
          <p:nvPr/>
        </p:nvSpPr>
        <p:spPr>
          <a:xfrm flipH="false" flipV="false" rot="0">
            <a:off x="7699286" y="895359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5" id="5"/>
          <p:cNvSpPr/>
          <p:nvPr/>
        </p:nvSpPr>
        <p:spPr>
          <a:xfrm flipH="false" flipV="false" rot="0">
            <a:off x="9258815" y="895359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197255"/>
            <a:ext cx="16230600" cy="3813810"/>
          </a:xfrm>
          <a:prstGeom prst="rect">
            <a:avLst/>
          </a:prstGeom>
        </p:spPr>
        <p:txBody>
          <a:bodyPr anchor="t" rtlCol="false" tIns="0" lIns="0" bIns="0" rIns="0">
            <a:spAutoFit/>
          </a:bodyPr>
          <a:lstStyle/>
          <a:p>
            <a:pPr algn="l">
              <a:lnSpc>
                <a:spcPts val="5039"/>
              </a:lnSpc>
            </a:pPr>
            <a:r>
              <a:rPr lang="en-US" sz="3599" b="true">
                <a:solidFill>
                  <a:srgbClr val="000000"/>
                </a:solidFill>
                <a:latin typeface="Oswald Bold"/>
                <a:ea typeface="Oswald Bold"/>
                <a:cs typeface="Oswald Bold"/>
                <a:sym typeface="Oswald Bold"/>
              </a:rPr>
              <a:t>Ambiente y</a:t>
            </a:r>
            <a:r>
              <a:rPr lang="en-US" b="true" sz="3599">
                <a:solidFill>
                  <a:srgbClr val="000000"/>
                </a:solidFill>
                <a:latin typeface="Oswald Bold"/>
                <a:ea typeface="Oswald Bold"/>
                <a:cs typeface="Oswald Bold"/>
                <a:sym typeface="Oswald Bold"/>
              </a:rPr>
              <a:t> economí</a:t>
            </a:r>
            <a:r>
              <a:rPr lang="en-US" b="true" sz="3599" u="none">
                <a:solidFill>
                  <a:srgbClr val="000000"/>
                </a:solidFill>
                <a:latin typeface="Oswald Bold"/>
                <a:ea typeface="Oswald Bold"/>
                <a:cs typeface="Oswald Bold"/>
                <a:sym typeface="Oswald Bold"/>
              </a:rPr>
              <a:t>a circular</a:t>
            </a:r>
          </a:p>
          <a:p>
            <a:pPr algn="l">
              <a:lnSpc>
                <a:spcPts val="5039"/>
              </a:lnSpc>
            </a:pPr>
          </a:p>
          <a:p>
            <a:pPr algn="l" marL="777238" indent="-388619" lvl="1">
              <a:lnSpc>
                <a:spcPts val="5039"/>
              </a:lnSpc>
              <a:buFont typeface="Arial"/>
              <a:buChar char="•"/>
            </a:pPr>
            <a:r>
              <a:rPr lang="en-US" sz="3599" u="none">
                <a:solidFill>
                  <a:srgbClr val="000000"/>
                </a:solidFill>
                <a:latin typeface="Oswald"/>
                <a:ea typeface="Oswald"/>
                <a:cs typeface="Oswald"/>
                <a:sym typeface="Oswald"/>
              </a:rPr>
              <a:t>Bioremediación in situ: enzimas</a:t>
            </a:r>
            <a:r>
              <a:rPr lang="en-US" sz="3599">
                <a:solidFill>
                  <a:srgbClr val="000000"/>
                </a:solidFill>
                <a:latin typeface="Oswald"/>
                <a:ea typeface="Oswald"/>
                <a:cs typeface="Oswald"/>
                <a:sym typeface="Oswald"/>
              </a:rPr>
              <a:t> para degradar lodos y materia orgánica bajo balsas jaulas, o para tratar efluentes agroindustriales.</a:t>
            </a:r>
          </a:p>
          <a:p>
            <a:pPr algn="l" marL="777238" indent="-388619" lvl="1">
              <a:lnSpc>
                <a:spcPts val="5039"/>
              </a:lnSpc>
              <a:buFont typeface="Arial"/>
              <a:buChar char="•"/>
            </a:pPr>
            <a:r>
              <a:rPr lang="en-US" sz="3599">
                <a:solidFill>
                  <a:srgbClr val="000000"/>
                </a:solidFill>
                <a:latin typeface="Oswald"/>
                <a:ea typeface="Oswald"/>
                <a:cs typeface="Oswald"/>
                <a:sym typeface="Oswald"/>
              </a:rPr>
              <a:t>Biomateriales a partir de algas/subproductos (bio</a:t>
            </a:r>
            <a:r>
              <a:rPr lang="en-US" sz="3599">
                <a:solidFill>
                  <a:srgbClr val="000000"/>
                </a:solidFill>
                <a:latin typeface="Oswald"/>
                <a:ea typeface="Oswald"/>
                <a:cs typeface="Oswald"/>
                <a:sym typeface="Oswald"/>
              </a:rPr>
              <a:t>plásticos, recubrimientos) diseñando proteínas estructurales con propiedades útiles.</a:t>
            </a:r>
          </a:p>
        </p:txBody>
      </p:sp>
      <p:sp>
        <p:nvSpPr>
          <p:cNvPr name="TextBox 3" id="3"/>
          <p:cNvSpPr txBox="true"/>
          <p:nvPr/>
        </p:nvSpPr>
        <p:spPr>
          <a:xfrm rot="0">
            <a:off x="1028700" y="5909235"/>
            <a:ext cx="16230600" cy="2537460"/>
          </a:xfrm>
          <a:prstGeom prst="rect">
            <a:avLst/>
          </a:prstGeom>
        </p:spPr>
        <p:txBody>
          <a:bodyPr anchor="t" rtlCol="false" tIns="0" lIns="0" bIns="0" rIns="0">
            <a:spAutoFit/>
          </a:bodyPr>
          <a:lstStyle/>
          <a:p>
            <a:pPr algn="ctr">
              <a:lnSpc>
                <a:spcPts val="5039"/>
              </a:lnSpc>
            </a:pPr>
            <a:r>
              <a:rPr lang="en-US" sz="3599" b="true">
                <a:solidFill>
                  <a:srgbClr val="000000"/>
                </a:solidFill>
                <a:latin typeface="Oswald Bold"/>
                <a:ea typeface="Oswald Bold"/>
                <a:cs typeface="Oswald Bold"/>
                <a:sym typeface="Oswald Bold"/>
              </a:rPr>
              <a:t>Est</a:t>
            </a:r>
            <a:r>
              <a:rPr lang="en-US" b="true" sz="3599">
                <a:solidFill>
                  <a:srgbClr val="000000"/>
                </a:solidFill>
                <a:latin typeface="Oswald Bold"/>
                <a:ea typeface="Oswald Bold"/>
                <a:cs typeface="Oswald Bold"/>
                <a:sym typeface="Oswald Bold"/>
              </a:rPr>
              <a:t>as h</a:t>
            </a:r>
            <a:r>
              <a:rPr lang="en-US" b="true" sz="3599" u="none">
                <a:solidFill>
                  <a:srgbClr val="000000"/>
                </a:solidFill>
                <a:latin typeface="Oswald Bold"/>
                <a:ea typeface="Oswald Bold"/>
                <a:cs typeface="Oswald Bold"/>
                <a:sym typeface="Oswald Bold"/>
              </a:rPr>
              <a:t>er</a:t>
            </a:r>
            <a:r>
              <a:rPr lang="en-US" b="true" sz="3599">
                <a:solidFill>
                  <a:srgbClr val="000000"/>
                </a:solidFill>
                <a:latin typeface="Oswald Bold"/>
                <a:ea typeface="Oswald Bold"/>
                <a:cs typeface="Oswald Bold"/>
                <a:sym typeface="Oswald Bold"/>
              </a:rPr>
              <a:t>ramientas no solo “descubren fár</a:t>
            </a:r>
            <a:r>
              <a:rPr lang="en-US" b="true" sz="3599">
                <a:solidFill>
                  <a:srgbClr val="000000"/>
                </a:solidFill>
                <a:latin typeface="Oswald Bold"/>
                <a:ea typeface="Oswald Bold"/>
                <a:cs typeface="Oswald Bold"/>
                <a:sym typeface="Oswald Bold"/>
              </a:rPr>
              <a:t>macos”; diseñan proteínas a la medida para nutrición, salud animal, cultivos y ambiente. Eso acorta tiempos, baja costos y habilita soluciones locales (salmonicultura, papa, algas) con menor impacto ecológico y más valor agregado en el territorio.</a:t>
            </a:r>
          </a:p>
        </p:txBody>
      </p:sp>
      <p:sp>
        <p:nvSpPr>
          <p:cNvPr name="TextBox 4" id="4"/>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18</a:t>
            </a:r>
          </a:p>
        </p:txBody>
      </p:sp>
      <p:sp>
        <p:nvSpPr>
          <p:cNvPr name="Freeform 5" id="5"/>
          <p:cNvSpPr/>
          <p:nvPr/>
        </p:nvSpPr>
        <p:spPr>
          <a:xfrm flipH="false" flipV="false" rot="0">
            <a:off x="7699286" y="895359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6" id="6"/>
          <p:cNvSpPr/>
          <p:nvPr/>
        </p:nvSpPr>
        <p:spPr>
          <a:xfrm flipH="false" flipV="false" rot="0">
            <a:off x="9258815" y="895359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3333273"/>
            <a:ext cx="11198648" cy="6366510"/>
          </a:xfrm>
          <a:prstGeom prst="rect">
            <a:avLst/>
          </a:prstGeom>
        </p:spPr>
        <p:txBody>
          <a:bodyPr anchor="t" rtlCol="false" tIns="0" lIns="0" bIns="0" rIns="0">
            <a:spAutoFit/>
          </a:bodyPr>
          <a:lstStyle/>
          <a:p>
            <a:pPr algn="l">
              <a:lnSpc>
                <a:spcPts val="5039"/>
              </a:lnSpc>
            </a:pPr>
            <a:r>
              <a:rPr lang="en-US" sz="3599">
                <a:solidFill>
                  <a:srgbClr val="000000"/>
                </a:solidFill>
                <a:latin typeface="Oswald"/>
                <a:ea typeface="Oswald"/>
                <a:cs typeface="Oswald"/>
                <a:sym typeface="Oswald"/>
              </a:rPr>
              <a:t>María Jesús Puerta Angulo ha desarrol</a:t>
            </a:r>
            <a:r>
              <a:rPr lang="en-US" sz="3599">
                <a:solidFill>
                  <a:srgbClr val="000000"/>
                </a:solidFill>
                <a:latin typeface="Oswald"/>
                <a:ea typeface="Oswald"/>
                <a:cs typeface="Oswald"/>
                <a:sym typeface="Oswald"/>
              </a:rPr>
              <a:t>lado “Esperanz</a:t>
            </a:r>
            <a:r>
              <a:rPr lang="en-US" sz="3599" u="none">
                <a:solidFill>
                  <a:srgbClr val="000000"/>
                </a:solidFill>
                <a:latin typeface="Oswald"/>
                <a:ea typeface="Oswald"/>
                <a:cs typeface="Oswald"/>
                <a:sym typeface="Oswald"/>
              </a:rPr>
              <a:t>a”, el primer modelo español de código abierto para la detección temprana del cán</a:t>
            </a:r>
            <a:r>
              <a:rPr lang="en-US" sz="3599">
                <a:solidFill>
                  <a:srgbClr val="000000"/>
                </a:solidFill>
                <a:latin typeface="Oswald"/>
                <a:ea typeface="Oswald"/>
                <a:cs typeface="Oswald"/>
                <a:sym typeface="Oswald"/>
              </a:rPr>
              <a:t>cer de mama, impulsado por inteligencia artificial, “y no soy programadora”.</a:t>
            </a:r>
          </a:p>
          <a:p>
            <a:pPr algn="l">
              <a:lnSpc>
                <a:spcPts val="5039"/>
              </a:lnSpc>
            </a:pPr>
          </a:p>
          <a:p>
            <a:pPr algn="l">
              <a:lnSpc>
                <a:spcPts val="5039"/>
              </a:lnSpc>
            </a:pPr>
            <a:r>
              <a:rPr lang="en-US" b="true" sz="3599">
                <a:solidFill>
                  <a:srgbClr val="000000"/>
                </a:solidFill>
                <a:latin typeface="Oswald Bold"/>
                <a:ea typeface="Oswald Bold"/>
                <a:cs typeface="Oswald Bold"/>
                <a:sym typeface="Oswald Bold"/>
              </a:rPr>
              <a:t>Entre </a:t>
            </a:r>
            <a:r>
              <a:rPr lang="en-US" b="true" sz="3599">
                <a:solidFill>
                  <a:srgbClr val="000000"/>
                </a:solidFill>
                <a:latin typeface="Oswald Bold"/>
                <a:ea typeface="Oswald Bold"/>
                <a:cs typeface="Oswald Bold"/>
                <a:sym typeface="Oswald Bold"/>
              </a:rPr>
              <a:t>las métricas de rendimiento obtenidas destacan:</a:t>
            </a:r>
          </a:p>
          <a:p>
            <a:pPr algn="l" marL="777238" indent="-388619" lvl="1">
              <a:lnSpc>
                <a:spcPts val="5039"/>
              </a:lnSpc>
              <a:buFont typeface="Arial"/>
              <a:buChar char="•"/>
            </a:pPr>
            <a:r>
              <a:rPr lang="en-US" sz="3599">
                <a:solidFill>
                  <a:srgbClr val="000000"/>
                </a:solidFill>
                <a:latin typeface="Oswald"/>
                <a:ea typeface="Oswald"/>
                <a:cs typeface="Oswald"/>
                <a:sym typeface="Oswald"/>
              </a:rPr>
              <a:t>Precisión (Accuracy): 86.71%</a:t>
            </a:r>
          </a:p>
          <a:p>
            <a:pPr algn="l" marL="777238" indent="-388619" lvl="1">
              <a:lnSpc>
                <a:spcPts val="5039"/>
              </a:lnSpc>
              <a:buFont typeface="Arial"/>
              <a:buChar char="•"/>
            </a:pPr>
            <a:r>
              <a:rPr lang="en-US" sz="3599">
                <a:solidFill>
                  <a:srgbClr val="000000"/>
                </a:solidFill>
                <a:latin typeface="Oswald"/>
                <a:ea typeface="Oswald"/>
                <a:cs typeface="Oswald"/>
                <a:sym typeface="Oswald"/>
              </a:rPr>
              <a:t>Área Bajo la Curva (AUC): 92.03%</a:t>
            </a:r>
          </a:p>
          <a:p>
            <a:pPr algn="l" marL="777238" indent="-388619" lvl="1">
              <a:lnSpc>
                <a:spcPts val="5039"/>
              </a:lnSpc>
              <a:buFont typeface="Arial"/>
              <a:buChar char="•"/>
            </a:pPr>
            <a:r>
              <a:rPr lang="en-US" sz="3599">
                <a:solidFill>
                  <a:srgbClr val="000000"/>
                </a:solidFill>
                <a:latin typeface="Oswald"/>
                <a:ea typeface="Oswald"/>
                <a:cs typeface="Oswald"/>
                <a:sym typeface="Oswald"/>
              </a:rPr>
              <a:t>Sensibilidad (Recall): 91.39%</a:t>
            </a:r>
          </a:p>
          <a:p>
            <a:pPr algn="l" marL="777238" indent="-388619" lvl="1">
              <a:lnSpc>
                <a:spcPts val="5039"/>
              </a:lnSpc>
              <a:buFont typeface="Arial"/>
              <a:buChar char="•"/>
            </a:pPr>
            <a:r>
              <a:rPr lang="en-US" sz="3599">
                <a:solidFill>
                  <a:srgbClr val="000000"/>
                </a:solidFill>
                <a:latin typeface="Oswald"/>
                <a:ea typeface="Oswald"/>
                <a:cs typeface="Oswald"/>
                <a:sym typeface="Oswald"/>
              </a:rPr>
              <a:t>Especificidad: 67.07%</a:t>
            </a:r>
          </a:p>
        </p:txBody>
      </p:sp>
      <p:sp>
        <p:nvSpPr>
          <p:cNvPr name="Freeform 3" id="3"/>
          <p:cNvSpPr/>
          <p:nvPr/>
        </p:nvSpPr>
        <p:spPr>
          <a:xfrm flipH="true" flipV="false" rot="0">
            <a:off x="12227348" y="3409473"/>
            <a:ext cx="5076957" cy="6290310"/>
          </a:xfrm>
          <a:custGeom>
            <a:avLst/>
            <a:gdLst/>
            <a:ahLst/>
            <a:cxnLst/>
            <a:rect r="r" b="b" t="t" l="l"/>
            <a:pathLst>
              <a:path h="6290310" w="5076957">
                <a:moveTo>
                  <a:pt x="5076958" y="0"/>
                </a:moveTo>
                <a:lnTo>
                  <a:pt x="0" y="0"/>
                </a:lnTo>
                <a:lnTo>
                  <a:pt x="0" y="6290310"/>
                </a:lnTo>
                <a:lnTo>
                  <a:pt x="5076958" y="6290310"/>
                </a:lnTo>
                <a:lnTo>
                  <a:pt x="5076958" y="0"/>
                </a:lnTo>
                <a:close/>
              </a:path>
            </a:pathLst>
          </a:custGeom>
          <a:blipFill>
            <a:blip r:embed="rId2"/>
            <a:stretch>
              <a:fillRect l="-37704" t="0" r="-98294" b="0"/>
            </a:stretch>
          </a:blipFill>
        </p:spPr>
      </p:sp>
      <p:sp>
        <p:nvSpPr>
          <p:cNvPr name="TextBox 4" id="4"/>
          <p:cNvSpPr txBox="true"/>
          <p:nvPr/>
        </p:nvSpPr>
        <p:spPr>
          <a:xfrm rot="0">
            <a:off x="836168" y="736096"/>
            <a:ext cx="16230600" cy="2041525"/>
          </a:xfrm>
          <a:prstGeom prst="rect">
            <a:avLst/>
          </a:prstGeom>
        </p:spPr>
        <p:txBody>
          <a:bodyPr anchor="t" rtlCol="false" tIns="0" lIns="0" bIns="0" rIns="0">
            <a:spAutoFit/>
          </a:bodyPr>
          <a:lstStyle/>
          <a:p>
            <a:pPr algn="ctr">
              <a:lnSpc>
                <a:spcPts val="6159"/>
              </a:lnSpc>
            </a:pPr>
            <a:r>
              <a:rPr lang="en-US" sz="4399" b="true">
                <a:solidFill>
                  <a:srgbClr val="000000"/>
                </a:solidFill>
                <a:latin typeface="Oswald Bold"/>
                <a:ea typeface="Oswald Bold"/>
                <a:cs typeface="Oswald Bold"/>
                <a:sym typeface="Oswald Bold"/>
              </a:rPr>
              <a:t>“Esp</a:t>
            </a:r>
            <a:r>
              <a:rPr lang="en-US" b="true" sz="4399" u="none">
                <a:solidFill>
                  <a:srgbClr val="000000"/>
                </a:solidFill>
                <a:latin typeface="Oswald Bold"/>
                <a:ea typeface="Oswald Bold"/>
                <a:cs typeface="Oswald Bold"/>
                <a:sym typeface="Oswald Bold"/>
              </a:rPr>
              <a:t>er</a:t>
            </a:r>
            <a:r>
              <a:rPr lang="en-US" b="true" sz="4399">
                <a:solidFill>
                  <a:srgbClr val="000000"/>
                </a:solidFill>
                <a:latin typeface="Oswald Bold"/>
                <a:ea typeface="Oswald Bold"/>
                <a:cs typeface="Oswald Bold"/>
                <a:sym typeface="Oswald Bold"/>
              </a:rPr>
              <a:t>anza”</a:t>
            </a:r>
          </a:p>
          <a:p>
            <a:pPr algn="ctr">
              <a:lnSpc>
                <a:spcPts val="5039"/>
              </a:lnSpc>
            </a:pPr>
            <a:r>
              <a:rPr lang="en-US" b="true" sz="3599">
                <a:solidFill>
                  <a:srgbClr val="000000"/>
                </a:solidFill>
                <a:latin typeface="Oswald Bold"/>
                <a:ea typeface="Oswald Bold"/>
                <a:cs typeface="Oswald Bold"/>
                <a:sym typeface="Oswald Bold"/>
              </a:rPr>
              <a:t> Un modelo prototipo open source de detección temprana del cáncer de mama creado por una ingeniera y paciente.</a:t>
            </a:r>
          </a:p>
        </p:txBody>
      </p:sp>
      <p:sp>
        <p:nvSpPr>
          <p:cNvPr name="TextBox 5" id="5"/>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19</a:t>
            </a:r>
          </a:p>
        </p:txBody>
      </p:sp>
      <p:sp>
        <p:nvSpPr>
          <p:cNvPr name="Freeform 6" id="6"/>
          <p:cNvSpPr/>
          <p:nvPr/>
        </p:nvSpPr>
        <p:spPr>
          <a:xfrm flipH="false" flipV="false" rot="0">
            <a:off x="7861607" y="925830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3"/>
            <a:stretch>
              <a:fillRect l="0" t="0" r="0" b="0"/>
            </a:stretch>
          </a:blipFill>
        </p:spPr>
      </p:sp>
      <p:sp>
        <p:nvSpPr>
          <p:cNvPr name="Freeform 7" id="7"/>
          <p:cNvSpPr/>
          <p:nvPr/>
        </p:nvSpPr>
        <p:spPr>
          <a:xfrm flipH="false" flipV="false" rot="0">
            <a:off x="9421136" y="925830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4"/>
            <a:stretch>
              <a:fillRect l="0" t="-59111" r="0" b="-59111"/>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5116785" y="659702"/>
            <a:ext cx="8054430" cy="871347"/>
          </a:xfrm>
          <a:prstGeom prst="rect">
            <a:avLst/>
          </a:prstGeom>
        </p:spPr>
        <p:txBody>
          <a:bodyPr anchor="t" rtlCol="false" tIns="0" lIns="0" bIns="0" rIns="0">
            <a:spAutoFit/>
          </a:bodyPr>
          <a:lstStyle/>
          <a:p>
            <a:pPr algn="ctr">
              <a:lnSpc>
                <a:spcPts val="6534"/>
              </a:lnSpc>
            </a:pPr>
            <a:r>
              <a:rPr lang="en-US" b="true" sz="6600">
                <a:solidFill>
                  <a:srgbClr val="000000"/>
                </a:solidFill>
                <a:latin typeface="Oswald Bold"/>
                <a:ea typeface="Oswald Bold"/>
                <a:cs typeface="Oswald Bold"/>
                <a:sym typeface="Oswald Bold"/>
              </a:rPr>
              <a:t>L</a:t>
            </a:r>
            <a:r>
              <a:rPr lang="en-US" b="true" sz="6600">
                <a:solidFill>
                  <a:srgbClr val="000000"/>
                </a:solidFill>
                <a:latin typeface="Oswald Bold"/>
                <a:ea typeface="Oswald Bold"/>
                <a:cs typeface="Oswald Bold"/>
                <a:sym typeface="Oswald Bold"/>
              </a:rPr>
              <a:t>a </a:t>
            </a:r>
            <a:r>
              <a:rPr lang="en-US" b="true" sz="6600">
                <a:solidFill>
                  <a:srgbClr val="000000"/>
                </a:solidFill>
                <a:latin typeface="Oswald Bold"/>
                <a:ea typeface="Oswald Bold"/>
                <a:cs typeface="Oswald Bold"/>
                <a:sym typeface="Oswald Bold"/>
              </a:rPr>
              <a:t>t</a:t>
            </a:r>
            <a:r>
              <a:rPr lang="en-US" b="true" sz="6600">
                <a:solidFill>
                  <a:srgbClr val="000000"/>
                </a:solidFill>
                <a:latin typeface="Oswald Bold"/>
                <a:ea typeface="Oswald Bold"/>
                <a:cs typeface="Oswald Bold"/>
                <a:sym typeface="Oswald Bold"/>
              </a:rPr>
              <a:t>ra</a:t>
            </a:r>
            <a:r>
              <a:rPr lang="en-US" b="true" sz="6600">
                <a:solidFill>
                  <a:srgbClr val="000000"/>
                </a:solidFill>
                <a:latin typeface="Oswald Bold"/>
                <a:ea typeface="Oswald Bold"/>
                <a:cs typeface="Oswald Bold"/>
                <a:sym typeface="Oswald Bold"/>
              </a:rPr>
              <a:t>n</a:t>
            </a:r>
            <a:r>
              <a:rPr lang="en-US" b="true" sz="6600">
                <a:solidFill>
                  <a:srgbClr val="000000"/>
                </a:solidFill>
                <a:latin typeface="Oswald Bold"/>
                <a:ea typeface="Oswald Bold"/>
                <a:cs typeface="Oswald Bold"/>
                <a:sym typeface="Oswald Bold"/>
              </a:rPr>
              <a:t>sform</a:t>
            </a:r>
            <a:r>
              <a:rPr lang="en-US" b="true" sz="6600">
                <a:solidFill>
                  <a:srgbClr val="000000"/>
                </a:solidFill>
                <a:latin typeface="Oswald Bold"/>
                <a:ea typeface="Oswald Bold"/>
                <a:cs typeface="Oswald Bold"/>
                <a:sym typeface="Oswald Bold"/>
              </a:rPr>
              <a:t>aci</a:t>
            </a:r>
            <a:r>
              <a:rPr lang="en-US" b="true" sz="6600">
                <a:solidFill>
                  <a:srgbClr val="000000"/>
                </a:solidFill>
                <a:latin typeface="Oswald Bold"/>
                <a:ea typeface="Oswald Bold"/>
                <a:cs typeface="Oswald Bold"/>
                <a:sym typeface="Oswald Bold"/>
              </a:rPr>
              <a:t>ón</a:t>
            </a:r>
          </a:p>
        </p:txBody>
      </p:sp>
      <p:sp>
        <p:nvSpPr>
          <p:cNvPr name="TextBox 3" id="3"/>
          <p:cNvSpPr txBox="true"/>
          <p:nvPr/>
        </p:nvSpPr>
        <p:spPr>
          <a:xfrm rot="0">
            <a:off x="1028700" y="2133690"/>
            <a:ext cx="7014655" cy="3674110"/>
          </a:xfrm>
          <a:prstGeom prst="rect">
            <a:avLst/>
          </a:prstGeom>
        </p:spPr>
        <p:txBody>
          <a:bodyPr anchor="t" rtlCol="false" tIns="0" lIns="0" bIns="0" rIns="0">
            <a:spAutoFit/>
          </a:bodyPr>
          <a:lstStyle/>
          <a:p>
            <a:pPr algn="l">
              <a:lnSpc>
                <a:spcPts val="6160"/>
              </a:lnSpc>
            </a:pPr>
            <a:r>
              <a:rPr lang="en-US" b="true" sz="4400">
                <a:solidFill>
                  <a:srgbClr val="000000"/>
                </a:solidFill>
                <a:latin typeface="Oswald Bold"/>
                <a:ea typeface="Oswald Bold"/>
                <a:cs typeface="Oswald Bold"/>
                <a:sym typeface="Oswald Bold"/>
              </a:rPr>
              <a:t>Incer</a:t>
            </a:r>
            <a:r>
              <a:rPr lang="en-US" b="true" sz="4400" u="none">
                <a:solidFill>
                  <a:srgbClr val="000000"/>
                </a:solidFill>
                <a:latin typeface="Oswald Bold"/>
                <a:ea typeface="Oswald Bold"/>
                <a:cs typeface="Oswald Bold"/>
                <a:sym typeface="Oswald Bold"/>
              </a:rPr>
              <a:t>t</a:t>
            </a:r>
            <a:r>
              <a:rPr lang="en-US" b="true" sz="4400">
                <a:solidFill>
                  <a:srgbClr val="000000"/>
                </a:solidFill>
                <a:latin typeface="Oswald Bold"/>
                <a:ea typeface="Oswald Bold"/>
                <a:cs typeface="Oswald Bold"/>
                <a:sym typeface="Oswald Bold"/>
              </a:rPr>
              <a:t>idumbr</a:t>
            </a:r>
            <a:r>
              <a:rPr lang="en-US" b="true" sz="4400" u="none">
                <a:solidFill>
                  <a:srgbClr val="000000"/>
                </a:solidFill>
                <a:latin typeface="Oswald Bold"/>
                <a:ea typeface="Oswald Bold"/>
                <a:cs typeface="Oswald Bold"/>
                <a:sym typeface="Oswald Bold"/>
              </a:rPr>
              <a:t>e</a:t>
            </a:r>
          </a:p>
          <a:p>
            <a:pPr algn="l">
              <a:lnSpc>
                <a:spcPts val="4620"/>
              </a:lnSpc>
            </a:pPr>
            <a:r>
              <a:rPr lang="en-US" sz="3300">
                <a:solidFill>
                  <a:srgbClr val="000000"/>
                </a:solidFill>
                <a:latin typeface="Oswald"/>
                <a:ea typeface="Oswald"/>
                <a:cs typeface="Oswald"/>
                <a:sym typeface="Oswald"/>
              </a:rPr>
              <a:t>La</a:t>
            </a:r>
            <a:r>
              <a:rPr lang="en-US" sz="3300" u="none">
                <a:solidFill>
                  <a:srgbClr val="000000"/>
                </a:solidFill>
                <a:latin typeface="Oswald"/>
                <a:ea typeface="Oswald"/>
                <a:cs typeface="Oswald"/>
                <a:sym typeface="Oswald"/>
              </a:rPr>
              <a:t> IA va</a:t>
            </a:r>
            <a:r>
              <a:rPr lang="en-US" sz="3300">
                <a:solidFill>
                  <a:srgbClr val="000000"/>
                </a:solidFill>
                <a:latin typeface="Oswald"/>
                <a:ea typeface="Oswald"/>
                <a:cs typeface="Oswald"/>
                <a:sym typeface="Oswald"/>
              </a:rPr>
              <a:t> </a:t>
            </a:r>
            <a:r>
              <a:rPr lang="en-US" sz="3300" u="none">
                <a:solidFill>
                  <a:srgbClr val="000000"/>
                </a:solidFill>
                <a:latin typeface="Oswald"/>
                <a:ea typeface="Oswald"/>
                <a:cs typeface="Oswald"/>
                <a:sym typeface="Oswald"/>
              </a:rPr>
              <a:t>a</a:t>
            </a:r>
            <a:r>
              <a:rPr lang="en-US" sz="3300">
                <a:solidFill>
                  <a:srgbClr val="000000"/>
                </a:solidFill>
                <a:latin typeface="Oswald"/>
                <a:ea typeface="Oswald"/>
                <a:cs typeface="Oswald"/>
                <a:sym typeface="Oswald"/>
              </a:rPr>
              <a:t> </a:t>
            </a:r>
            <a:r>
              <a:rPr lang="en-US" sz="3300" u="none">
                <a:solidFill>
                  <a:srgbClr val="000000"/>
                </a:solidFill>
                <a:latin typeface="Oswald"/>
                <a:ea typeface="Oswald"/>
                <a:cs typeface="Oswald"/>
                <a:sym typeface="Oswald"/>
              </a:rPr>
              <a:t>ac</a:t>
            </a:r>
            <a:r>
              <a:rPr lang="en-US" sz="3300">
                <a:solidFill>
                  <a:srgbClr val="000000"/>
                </a:solidFill>
                <a:latin typeface="Oswald"/>
                <a:ea typeface="Oswald"/>
                <a:cs typeface="Oswald"/>
                <a:sym typeface="Oswald"/>
              </a:rPr>
              <a:t>abar con t</a:t>
            </a:r>
            <a:r>
              <a:rPr lang="en-US" sz="3300">
                <a:solidFill>
                  <a:srgbClr val="000000"/>
                </a:solidFill>
                <a:latin typeface="Oswald"/>
                <a:ea typeface="Oswald"/>
                <a:cs typeface="Oswald"/>
                <a:sym typeface="Oswald"/>
              </a:rPr>
              <a:t>odo</a:t>
            </a:r>
            <a:r>
              <a:rPr lang="en-US" sz="3300">
                <a:solidFill>
                  <a:srgbClr val="000000"/>
                </a:solidFill>
                <a:latin typeface="Oswald"/>
                <a:ea typeface="Oswald"/>
                <a:cs typeface="Oswald"/>
                <a:sym typeface="Oswald"/>
              </a:rPr>
              <a:t>s</a:t>
            </a:r>
            <a:r>
              <a:rPr lang="en-US" sz="3300">
                <a:solidFill>
                  <a:srgbClr val="000000"/>
                </a:solidFill>
                <a:latin typeface="Oswald"/>
                <a:ea typeface="Oswald"/>
                <a:cs typeface="Oswald"/>
                <a:sym typeface="Oswald"/>
              </a:rPr>
              <a:t> los trabaj</a:t>
            </a:r>
            <a:r>
              <a:rPr lang="en-US" sz="3300">
                <a:solidFill>
                  <a:srgbClr val="000000"/>
                </a:solidFill>
                <a:latin typeface="Oswald"/>
                <a:ea typeface="Oswald"/>
                <a:cs typeface="Oswald"/>
                <a:sym typeface="Oswald"/>
              </a:rPr>
              <a:t>os? Tendré trabajo el próximo año? Tendré empresa? Qué debo hacer? Cuando llegó Google parecía una bendición. Cuando llegó la IA se parece más a una amenaza.</a:t>
            </a:r>
          </a:p>
        </p:txBody>
      </p:sp>
      <p:sp>
        <p:nvSpPr>
          <p:cNvPr name="TextBox 4" id="4"/>
          <p:cNvSpPr txBox="true"/>
          <p:nvPr/>
        </p:nvSpPr>
        <p:spPr>
          <a:xfrm rot="0">
            <a:off x="1028700" y="6407875"/>
            <a:ext cx="7014655" cy="3093085"/>
          </a:xfrm>
          <a:prstGeom prst="rect">
            <a:avLst/>
          </a:prstGeom>
        </p:spPr>
        <p:txBody>
          <a:bodyPr anchor="t" rtlCol="false" tIns="0" lIns="0" bIns="0" rIns="0">
            <a:spAutoFit/>
          </a:bodyPr>
          <a:lstStyle/>
          <a:p>
            <a:pPr algn="l">
              <a:lnSpc>
                <a:spcPts val="6160"/>
              </a:lnSpc>
            </a:pPr>
            <a:r>
              <a:rPr lang="en-US" sz="4400" b="true">
                <a:solidFill>
                  <a:srgbClr val="000000"/>
                </a:solidFill>
                <a:latin typeface="Oswald Bold"/>
                <a:ea typeface="Oswald Bold"/>
                <a:cs typeface="Oswald Bold"/>
                <a:sym typeface="Oswald Bold"/>
              </a:rPr>
              <a:t>V</a:t>
            </a:r>
            <a:r>
              <a:rPr lang="en-US" b="true" sz="4400">
                <a:solidFill>
                  <a:srgbClr val="000000"/>
                </a:solidFill>
                <a:latin typeface="Oswald Bold"/>
                <a:ea typeface="Oswald Bold"/>
                <a:cs typeface="Oswald Bold"/>
                <a:sym typeface="Oswald Bold"/>
              </a:rPr>
              <a:t>elocidad</a:t>
            </a:r>
          </a:p>
          <a:p>
            <a:pPr algn="l">
              <a:lnSpc>
                <a:spcPts val="4620"/>
              </a:lnSpc>
            </a:pPr>
            <a:r>
              <a:rPr lang="en-US" sz="3300">
                <a:solidFill>
                  <a:srgbClr val="000000"/>
                </a:solidFill>
                <a:latin typeface="Oswald"/>
                <a:ea typeface="Oswald"/>
                <a:cs typeface="Oswald"/>
                <a:sym typeface="Oswald"/>
              </a:rPr>
              <a:t>Cad</a:t>
            </a:r>
            <a:r>
              <a:rPr lang="en-US" sz="3300" u="none">
                <a:solidFill>
                  <a:srgbClr val="000000"/>
                </a:solidFill>
                <a:latin typeface="Oswald"/>
                <a:ea typeface="Oswald"/>
                <a:cs typeface="Oswald"/>
                <a:sym typeface="Oswald"/>
              </a:rPr>
              <a:t>a</a:t>
            </a:r>
            <a:r>
              <a:rPr lang="en-US" sz="3300">
                <a:solidFill>
                  <a:srgbClr val="000000"/>
                </a:solidFill>
                <a:latin typeface="Oswald"/>
                <a:ea typeface="Oswald"/>
                <a:cs typeface="Oswald"/>
                <a:sym typeface="Oswald"/>
              </a:rPr>
              <a:t> dí</a:t>
            </a:r>
            <a:r>
              <a:rPr lang="en-US" sz="3300" u="none">
                <a:solidFill>
                  <a:srgbClr val="000000"/>
                </a:solidFill>
                <a:latin typeface="Oswald"/>
                <a:ea typeface="Oswald"/>
                <a:cs typeface="Oswald"/>
                <a:sym typeface="Oswald"/>
              </a:rPr>
              <a:t>a</a:t>
            </a:r>
            <a:r>
              <a:rPr lang="en-US" sz="3300">
                <a:solidFill>
                  <a:srgbClr val="000000"/>
                </a:solidFill>
                <a:latin typeface="Oswald"/>
                <a:ea typeface="Oswald"/>
                <a:cs typeface="Oswald"/>
                <a:sym typeface="Oswald"/>
              </a:rPr>
              <a:t> </a:t>
            </a:r>
            <a:r>
              <a:rPr lang="en-US" sz="3300" u="none">
                <a:solidFill>
                  <a:srgbClr val="000000"/>
                </a:solidFill>
                <a:latin typeface="Oswald"/>
                <a:ea typeface="Oswald"/>
                <a:cs typeface="Oswald"/>
                <a:sym typeface="Oswald"/>
              </a:rPr>
              <a:t>ap</a:t>
            </a:r>
            <a:r>
              <a:rPr lang="en-US" sz="3300">
                <a:solidFill>
                  <a:srgbClr val="000000"/>
                </a:solidFill>
                <a:latin typeface="Oswald"/>
                <a:ea typeface="Oswald"/>
                <a:cs typeface="Oswald"/>
                <a:sym typeface="Oswald"/>
              </a:rPr>
              <a:t>arecen nuevas tecnologías de IA, nuevas herramientas, nuevos modelos. Parece que basta un pestañeo para quedarnos obsoletos.</a:t>
            </a:r>
          </a:p>
        </p:txBody>
      </p:sp>
      <p:sp>
        <p:nvSpPr>
          <p:cNvPr name="TextBox 5" id="5"/>
          <p:cNvSpPr txBox="true"/>
          <p:nvPr/>
        </p:nvSpPr>
        <p:spPr>
          <a:xfrm rot="0">
            <a:off x="10244645" y="2133690"/>
            <a:ext cx="7014655" cy="1931035"/>
          </a:xfrm>
          <a:prstGeom prst="rect">
            <a:avLst/>
          </a:prstGeom>
        </p:spPr>
        <p:txBody>
          <a:bodyPr anchor="t" rtlCol="false" tIns="0" lIns="0" bIns="0" rIns="0">
            <a:spAutoFit/>
          </a:bodyPr>
          <a:lstStyle/>
          <a:p>
            <a:pPr algn="l">
              <a:lnSpc>
                <a:spcPts val="6160"/>
              </a:lnSpc>
            </a:pPr>
            <a:r>
              <a:rPr lang="en-US" sz="4400" b="true">
                <a:solidFill>
                  <a:srgbClr val="000000"/>
                </a:solidFill>
                <a:latin typeface="Oswald Bold"/>
                <a:ea typeface="Oswald Bold"/>
                <a:cs typeface="Oswald Bold"/>
                <a:sym typeface="Oswald Bold"/>
              </a:rPr>
              <a:t>Es </a:t>
            </a:r>
            <a:r>
              <a:rPr lang="en-US" b="true" sz="4400" u="none">
                <a:solidFill>
                  <a:srgbClr val="000000"/>
                </a:solidFill>
                <a:latin typeface="Oswald Bold"/>
                <a:ea typeface="Oswald Bold"/>
                <a:cs typeface="Oswald Bold"/>
                <a:sym typeface="Oswald Bold"/>
              </a:rPr>
              <a:t>t</a:t>
            </a:r>
            <a:r>
              <a:rPr lang="en-US" b="true" sz="4400">
                <a:solidFill>
                  <a:srgbClr val="000000"/>
                </a:solidFill>
                <a:latin typeface="Oswald Bold"/>
                <a:ea typeface="Oswald Bold"/>
                <a:cs typeface="Oswald Bold"/>
                <a:sym typeface="Oswald Bold"/>
              </a:rPr>
              <a:t>r</a:t>
            </a:r>
            <a:r>
              <a:rPr lang="en-US" b="true" sz="4400">
                <a:solidFill>
                  <a:srgbClr val="000000"/>
                </a:solidFill>
                <a:latin typeface="Oswald Bold"/>
                <a:ea typeface="Oswald Bold"/>
                <a:cs typeface="Oswald Bold"/>
                <a:sym typeface="Oswald Bold"/>
              </a:rPr>
              <a:t>ans</a:t>
            </a:r>
            <a:r>
              <a:rPr lang="en-US" b="true" sz="4400" u="none">
                <a:solidFill>
                  <a:srgbClr val="000000"/>
                </a:solidFill>
                <a:latin typeface="Oswald Bold"/>
                <a:ea typeface="Oswald Bold"/>
                <a:cs typeface="Oswald Bold"/>
                <a:sym typeface="Oswald Bold"/>
              </a:rPr>
              <a:t>versal</a:t>
            </a:r>
          </a:p>
          <a:p>
            <a:pPr algn="l">
              <a:lnSpc>
                <a:spcPts val="4620"/>
              </a:lnSpc>
            </a:pPr>
            <a:r>
              <a:rPr lang="en-US" sz="3300">
                <a:solidFill>
                  <a:srgbClr val="000000"/>
                </a:solidFill>
                <a:latin typeface="Oswald"/>
                <a:ea typeface="Oswald"/>
                <a:cs typeface="Oswald"/>
                <a:sym typeface="Oswald"/>
              </a:rPr>
              <a:t>Afe</a:t>
            </a:r>
            <a:r>
              <a:rPr lang="en-US" sz="3300" u="none">
                <a:solidFill>
                  <a:srgbClr val="000000"/>
                </a:solidFill>
                <a:latin typeface="Oswald"/>
                <a:ea typeface="Oswald"/>
                <a:cs typeface="Oswald"/>
                <a:sym typeface="Oswald"/>
              </a:rPr>
              <a:t>ct</a:t>
            </a:r>
            <a:r>
              <a:rPr lang="en-US" sz="3300">
                <a:solidFill>
                  <a:srgbClr val="000000"/>
                </a:solidFill>
                <a:latin typeface="Oswald"/>
                <a:ea typeface="Oswald"/>
                <a:cs typeface="Oswald"/>
                <a:sym typeface="Oswald"/>
              </a:rPr>
              <a:t>a a todas las profesiones y a todos los departamentos.</a:t>
            </a:r>
          </a:p>
        </p:txBody>
      </p:sp>
      <p:sp>
        <p:nvSpPr>
          <p:cNvPr name="TextBox 6" id="6"/>
          <p:cNvSpPr txBox="true"/>
          <p:nvPr/>
        </p:nvSpPr>
        <p:spPr>
          <a:xfrm rot="0">
            <a:off x="10244645" y="4460022"/>
            <a:ext cx="7014655" cy="5417185"/>
          </a:xfrm>
          <a:prstGeom prst="rect">
            <a:avLst/>
          </a:prstGeom>
        </p:spPr>
        <p:txBody>
          <a:bodyPr anchor="t" rtlCol="false" tIns="0" lIns="0" bIns="0" rIns="0">
            <a:spAutoFit/>
          </a:bodyPr>
          <a:lstStyle/>
          <a:p>
            <a:pPr algn="l">
              <a:lnSpc>
                <a:spcPts val="6160"/>
              </a:lnSpc>
            </a:pPr>
            <a:r>
              <a:rPr lang="en-US" sz="4400" b="true">
                <a:solidFill>
                  <a:srgbClr val="000000"/>
                </a:solidFill>
                <a:latin typeface="Oswald Bold"/>
                <a:ea typeface="Oswald Bold"/>
                <a:cs typeface="Oswald Bold"/>
                <a:sym typeface="Oswald Bold"/>
              </a:rPr>
              <a:t>Proc</a:t>
            </a:r>
            <a:r>
              <a:rPr lang="en-US" b="true" sz="4400">
                <a:solidFill>
                  <a:srgbClr val="000000"/>
                </a:solidFill>
                <a:latin typeface="Oswald Bold"/>
                <a:ea typeface="Oswald Bold"/>
                <a:cs typeface="Oswald Bold"/>
                <a:sym typeface="Oswald Bold"/>
              </a:rPr>
              <a:t>esos y hábitos</a:t>
            </a:r>
          </a:p>
          <a:p>
            <a:pPr algn="l">
              <a:lnSpc>
                <a:spcPts val="4620"/>
              </a:lnSpc>
            </a:pPr>
            <a:r>
              <a:rPr lang="en-US" sz="3300">
                <a:solidFill>
                  <a:srgbClr val="000000"/>
                </a:solidFill>
                <a:latin typeface="Oswald"/>
                <a:ea typeface="Oswald"/>
                <a:cs typeface="Oswald"/>
                <a:sym typeface="Oswald"/>
              </a:rPr>
              <a:t>Las empres</a:t>
            </a:r>
            <a:r>
              <a:rPr lang="en-US" sz="3300" u="none">
                <a:solidFill>
                  <a:srgbClr val="000000"/>
                </a:solidFill>
                <a:latin typeface="Oswald"/>
                <a:ea typeface="Oswald"/>
                <a:cs typeface="Oswald"/>
                <a:sym typeface="Oswald"/>
              </a:rPr>
              <a:t>as</a:t>
            </a:r>
            <a:r>
              <a:rPr lang="en-US" sz="3300">
                <a:solidFill>
                  <a:srgbClr val="000000"/>
                </a:solidFill>
                <a:latin typeface="Oswald"/>
                <a:ea typeface="Oswald"/>
                <a:cs typeface="Oswald"/>
                <a:sym typeface="Oswald"/>
              </a:rPr>
              <a:t> tr</a:t>
            </a:r>
            <a:r>
              <a:rPr lang="en-US" sz="3300" u="none">
                <a:solidFill>
                  <a:srgbClr val="000000"/>
                </a:solidFill>
                <a:latin typeface="Oswald"/>
                <a:ea typeface="Oswald"/>
                <a:cs typeface="Oswald"/>
                <a:sym typeface="Oswald"/>
              </a:rPr>
              <a:t>abajan con p</a:t>
            </a:r>
            <a:r>
              <a:rPr lang="en-US" sz="3300">
                <a:solidFill>
                  <a:srgbClr val="000000"/>
                </a:solidFill>
                <a:latin typeface="Oswald"/>
                <a:ea typeface="Oswald"/>
                <a:cs typeface="Oswald"/>
                <a:sym typeface="Oswald"/>
              </a:rPr>
              <a:t>rocesos que se han ido perfeccionando con los años. Estos procesos están documentados y sistematizados para evitar el caos y los errores. La llegada de la IA implica revisar todos los procesos, lo que equivale a desarmar la casa ladrillo por ladrillo para reensamblarla.</a:t>
            </a:r>
          </a:p>
        </p:txBody>
      </p:sp>
      <p:sp>
        <p:nvSpPr>
          <p:cNvPr name="TextBox 7" id="7"/>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20</a:t>
            </a:r>
          </a:p>
        </p:txBody>
      </p:sp>
      <p:sp>
        <p:nvSpPr>
          <p:cNvPr name="Freeform 8" id="8"/>
          <p:cNvSpPr/>
          <p:nvPr/>
        </p:nvSpPr>
        <p:spPr>
          <a:xfrm flipH="false" flipV="false" rot="0">
            <a:off x="14556800" y="526351"/>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9" id="9"/>
          <p:cNvSpPr/>
          <p:nvPr/>
        </p:nvSpPr>
        <p:spPr>
          <a:xfrm flipH="false" flipV="false" rot="0">
            <a:off x="16116329" y="526351"/>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829784" y="1958550"/>
            <a:ext cx="3286250" cy="871347"/>
          </a:xfrm>
          <a:prstGeom prst="rect">
            <a:avLst/>
          </a:prstGeom>
        </p:spPr>
        <p:txBody>
          <a:bodyPr anchor="t" rtlCol="false" tIns="0" lIns="0" bIns="0" rIns="0">
            <a:spAutoFit/>
          </a:bodyPr>
          <a:lstStyle/>
          <a:p>
            <a:pPr algn="ctr">
              <a:lnSpc>
                <a:spcPts val="6534"/>
              </a:lnSpc>
            </a:pPr>
            <a:r>
              <a:rPr lang="en-US" b="true" sz="6600">
                <a:solidFill>
                  <a:srgbClr val="000000"/>
                </a:solidFill>
                <a:latin typeface="Oswald Bold"/>
                <a:ea typeface="Oswald Bold"/>
                <a:cs typeface="Oswald Bold"/>
                <a:sym typeface="Oswald Bold"/>
              </a:rPr>
              <a:t>Input</a:t>
            </a:r>
          </a:p>
        </p:txBody>
      </p:sp>
      <p:sp>
        <p:nvSpPr>
          <p:cNvPr name="TextBox 3" id="3"/>
          <p:cNvSpPr txBox="true"/>
          <p:nvPr/>
        </p:nvSpPr>
        <p:spPr>
          <a:xfrm rot="0">
            <a:off x="12747987" y="1958550"/>
            <a:ext cx="3286250" cy="871347"/>
          </a:xfrm>
          <a:prstGeom prst="rect">
            <a:avLst/>
          </a:prstGeom>
        </p:spPr>
        <p:txBody>
          <a:bodyPr anchor="t" rtlCol="false" tIns="0" lIns="0" bIns="0" rIns="0">
            <a:spAutoFit/>
          </a:bodyPr>
          <a:lstStyle/>
          <a:p>
            <a:pPr algn="ctr">
              <a:lnSpc>
                <a:spcPts val="6534"/>
              </a:lnSpc>
            </a:pPr>
            <a:r>
              <a:rPr lang="en-US" b="true" sz="6600">
                <a:solidFill>
                  <a:srgbClr val="000000"/>
                </a:solidFill>
                <a:latin typeface="Oswald Bold"/>
                <a:ea typeface="Oswald Bold"/>
                <a:cs typeface="Oswald Bold"/>
                <a:sym typeface="Oswald Bold"/>
              </a:rPr>
              <a:t>Output</a:t>
            </a:r>
          </a:p>
        </p:txBody>
      </p:sp>
      <p:sp>
        <p:nvSpPr>
          <p:cNvPr name="TextBox 4" id="4"/>
          <p:cNvSpPr txBox="true"/>
          <p:nvPr/>
        </p:nvSpPr>
        <p:spPr>
          <a:xfrm rot="0">
            <a:off x="7500875" y="1958550"/>
            <a:ext cx="3286250" cy="871347"/>
          </a:xfrm>
          <a:prstGeom prst="rect">
            <a:avLst/>
          </a:prstGeom>
        </p:spPr>
        <p:txBody>
          <a:bodyPr anchor="t" rtlCol="false" tIns="0" lIns="0" bIns="0" rIns="0">
            <a:spAutoFit/>
          </a:bodyPr>
          <a:lstStyle/>
          <a:p>
            <a:pPr algn="ctr">
              <a:lnSpc>
                <a:spcPts val="6534"/>
              </a:lnSpc>
            </a:pPr>
            <a:r>
              <a:rPr lang="en-US" sz="6600">
                <a:solidFill>
                  <a:srgbClr val="000000"/>
                </a:solidFill>
                <a:latin typeface="Oswald"/>
                <a:ea typeface="Oswald"/>
                <a:cs typeface="Oswald"/>
                <a:sym typeface="Oswald"/>
              </a:rPr>
              <a:t>V/S</a:t>
            </a:r>
          </a:p>
        </p:txBody>
      </p:sp>
      <p:sp>
        <p:nvSpPr>
          <p:cNvPr name="TextBox 5" id="5"/>
          <p:cNvSpPr txBox="true"/>
          <p:nvPr/>
        </p:nvSpPr>
        <p:spPr>
          <a:xfrm rot="0">
            <a:off x="1028700" y="3020486"/>
            <a:ext cx="5472605" cy="5441315"/>
          </a:xfrm>
          <a:prstGeom prst="rect">
            <a:avLst/>
          </a:prstGeom>
        </p:spPr>
        <p:txBody>
          <a:bodyPr anchor="t" rtlCol="false" tIns="0" lIns="0" bIns="0" rIns="0">
            <a:spAutoFit/>
          </a:bodyPr>
          <a:lstStyle/>
          <a:p>
            <a:pPr algn="l">
              <a:lnSpc>
                <a:spcPts val="6160"/>
              </a:lnSpc>
            </a:pPr>
            <a:r>
              <a:rPr lang="en-US" sz="4400">
                <a:solidFill>
                  <a:srgbClr val="000000"/>
                </a:solidFill>
                <a:latin typeface="Oswald"/>
                <a:ea typeface="Oswald"/>
                <a:cs typeface="Oswald"/>
                <a:sym typeface="Oswald"/>
              </a:rPr>
              <a:t>Lo que introducimos en el sistema de la IA:</a:t>
            </a:r>
          </a:p>
          <a:p>
            <a:pPr algn="l">
              <a:lnSpc>
                <a:spcPts val="6160"/>
              </a:lnSpc>
            </a:pPr>
          </a:p>
          <a:p>
            <a:pPr algn="l" marL="949961" indent="-474980" lvl="1">
              <a:lnSpc>
                <a:spcPts val="6160"/>
              </a:lnSpc>
              <a:buFont typeface="Arial"/>
              <a:buChar char="•"/>
            </a:pPr>
            <a:r>
              <a:rPr lang="en-US" sz="4400">
                <a:solidFill>
                  <a:srgbClr val="000000"/>
                </a:solidFill>
                <a:latin typeface="Oswald"/>
                <a:ea typeface="Oswald"/>
                <a:cs typeface="Oswald"/>
                <a:sym typeface="Oswald"/>
              </a:rPr>
              <a:t>Preguntas</a:t>
            </a:r>
          </a:p>
          <a:p>
            <a:pPr algn="l" marL="949961" indent="-474980" lvl="1">
              <a:lnSpc>
                <a:spcPts val="6160"/>
              </a:lnSpc>
              <a:buFont typeface="Arial"/>
              <a:buChar char="•"/>
            </a:pPr>
            <a:r>
              <a:rPr lang="en-US" sz="4400">
                <a:solidFill>
                  <a:srgbClr val="000000"/>
                </a:solidFill>
                <a:latin typeface="Oswald"/>
                <a:ea typeface="Oswald"/>
                <a:cs typeface="Oswald"/>
                <a:sym typeface="Oswald"/>
              </a:rPr>
              <a:t>Instrucciones</a:t>
            </a:r>
          </a:p>
          <a:p>
            <a:pPr algn="l" marL="949961" indent="-474980" lvl="1">
              <a:lnSpc>
                <a:spcPts val="6160"/>
              </a:lnSpc>
              <a:buFont typeface="Arial"/>
              <a:buChar char="•"/>
            </a:pPr>
            <a:r>
              <a:rPr lang="en-US" sz="4400">
                <a:solidFill>
                  <a:srgbClr val="000000"/>
                </a:solidFill>
                <a:latin typeface="Oswald"/>
                <a:ea typeface="Oswald"/>
                <a:cs typeface="Oswald"/>
                <a:sym typeface="Oswald"/>
              </a:rPr>
              <a:t>Datos</a:t>
            </a:r>
          </a:p>
          <a:p>
            <a:pPr algn="l" marL="949961" indent="-474980" lvl="1">
              <a:lnSpc>
                <a:spcPts val="6160"/>
              </a:lnSpc>
              <a:buFont typeface="Arial"/>
              <a:buChar char="•"/>
            </a:pPr>
            <a:r>
              <a:rPr lang="en-US" sz="4400">
                <a:solidFill>
                  <a:srgbClr val="000000"/>
                </a:solidFill>
                <a:latin typeface="Oswald"/>
                <a:ea typeface="Oswald"/>
                <a:cs typeface="Oswald"/>
                <a:sym typeface="Oswald"/>
              </a:rPr>
              <a:t>Contexto</a:t>
            </a:r>
          </a:p>
        </p:txBody>
      </p:sp>
      <p:sp>
        <p:nvSpPr>
          <p:cNvPr name="TextBox 6" id="6"/>
          <p:cNvSpPr txBox="true"/>
          <p:nvPr/>
        </p:nvSpPr>
        <p:spPr>
          <a:xfrm rot="0">
            <a:off x="11522923" y="3020486"/>
            <a:ext cx="5736377" cy="5441315"/>
          </a:xfrm>
          <a:prstGeom prst="rect">
            <a:avLst/>
          </a:prstGeom>
        </p:spPr>
        <p:txBody>
          <a:bodyPr anchor="t" rtlCol="false" tIns="0" lIns="0" bIns="0" rIns="0">
            <a:spAutoFit/>
          </a:bodyPr>
          <a:lstStyle/>
          <a:p>
            <a:pPr algn="l">
              <a:lnSpc>
                <a:spcPts val="6160"/>
              </a:lnSpc>
            </a:pPr>
            <a:r>
              <a:rPr lang="en-US" sz="4400">
                <a:solidFill>
                  <a:srgbClr val="000000"/>
                </a:solidFill>
                <a:latin typeface="Oswald"/>
                <a:ea typeface="Oswald"/>
                <a:cs typeface="Oswald"/>
                <a:sym typeface="Oswald"/>
              </a:rPr>
              <a:t>Lo que el sistema de IA nos devuelve o responde:</a:t>
            </a:r>
          </a:p>
          <a:p>
            <a:pPr algn="l">
              <a:lnSpc>
                <a:spcPts val="6160"/>
              </a:lnSpc>
            </a:pPr>
          </a:p>
          <a:p>
            <a:pPr algn="l" marL="949961" indent="-474980" lvl="1">
              <a:lnSpc>
                <a:spcPts val="6160"/>
              </a:lnSpc>
              <a:buFont typeface="Arial"/>
              <a:buChar char="•"/>
            </a:pPr>
            <a:r>
              <a:rPr lang="en-US" sz="4400">
                <a:solidFill>
                  <a:srgbClr val="000000"/>
                </a:solidFill>
                <a:latin typeface="Oswald"/>
                <a:ea typeface="Oswald"/>
                <a:cs typeface="Oswald"/>
                <a:sym typeface="Oswald"/>
              </a:rPr>
              <a:t>Texto</a:t>
            </a:r>
          </a:p>
          <a:p>
            <a:pPr algn="l" marL="949961" indent="-474980" lvl="1">
              <a:lnSpc>
                <a:spcPts val="6160"/>
              </a:lnSpc>
              <a:buFont typeface="Arial"/>
              <a:buChar char="•"/>
            </a:pPr>
            <a:r>
              <a:rPr lang="en-US" sz="4400">
                <a:solidFill>
                  <a:srgbClr val="000000"/>
                </a:solidFill>
                <a:latin typeface="Oswald"/>
                <a:ea typeface="Oswald"/>
                <a:cs typeface="Oswald"/>
                <a:sym typeface="Oswald"/>
              </a:rPr>
              <a:t>Imágenes</a:t>
            </a:r>
          </a:p>
          <a:p>
            <a:pPr algn="l" marL="949961" indent="-474980" lvl="1">
              <a:lnSpc>
                <a:spcPts val="6160"/>
              </a:lnSpc>
              <a:buFont typeface="Arial"/>
              <a:buChar char="•"/>
            </a:pPr>
            <a:r>
              <a:rPr lang="en-US" sz="4400">
                <a:solidFill>
                  <a:srgbClr val="000000"/>
                </a:solidFill>
                <a:latin typeface="Oswald"/>
                <a:ea typeface="Oswald"/>
                <a:cs typeface="Oswald"/>
                <a:sym typeface="Oswald"/>
              </a:rPr>
              <a:t>Videos</a:t>
            </a:r>
          </a:p>
          <a:p>
            <a:pPr algn="l" marL="949961" indent="-474980" lvl="1">
              <a:lnSpc>
                <a:spcPts val="6160"/>
              </a:lnSpc>
              <a:buFont typeface="Arial"/>
              <a:buChar char="•"/>
            </a:pPr>
            <a:r>
              <a:rPr lang="en-US" sz="4400">
                <a:solidFill>
                  <a:srgbClr val="000000"/>
                </a:solidFill>
                <a:latin typeface="Oswald"/>
                <a:ea typeface="Oswald"/>
                <a:cs typeface="Oswald"/>
                <a:sym typeface="Oswald"/>
              </a:rPr>
              <a:t>Música</a:t>
            </a:r>
          </a:p>
        </p:txBody>
      </p:sp>
      <p:sp>
        <p:nvSpPr>
          <p:cNvPr name="TextBox 7" id="7"/>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21</a:t>
            </a:r>
          </a:p>
        </p:txBody>
      </p:sp>
      <p:sp>
        <p:nvSpPr>
          <p:cNvPr name="Freeform 8" id="8"/>
          <p:cNvSpPr/>
          <p:nvPr/>
        </p:nvSpPr>
        <p:spPr>
          <a:xfrm flipH="false" flipV="false" rot="0">
            <a:off x="7861607" y="925830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9" id="9"/>
          <p:cNvSpPr/>
          <p:nvPr/>
        </p:nvSpPr>
        <p:spPr>
          <a:xfrm flipH="false" flipV="false" rot="0">
            <a:off x="9421136" y="925830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882140"/>
            <a:ext cx="16230600" cy="6417945"/>
          </a:xfrm>
          <a:prstGeom prst="rect">
            <a:avLst/>
          </a:prstGeom>
        </p:spPr>
        <p:txBody>
          <a:bodyPr anchor="t" rtlCol="false" tIns="0" lIns="0" bIns="0" rIns="0">
            <a:spAutoFit/>
          </a:bodyPr>
          <a:lstStyle/>
          <a:p>
            <a:pPr algn="l">
              <a:lnSpc>
                <a:spcPts val="7699"/>
              </a:lnSpc>
            </a:pPr>
            <a:r>
              <a:rPr lang="en-US" sz="5499" b="true">
                <a:solidFill>
                  <a:srgbClr val="000000"/>
                </a:solidFill>
                <a:latin typeface="Oswald Bold"/>
                <a:ea typeface="Oswald Bold"/>
                <a:cs typeface="Oswald Bold"/>
                <a:sym typeface="Oswald Bold"/>
              </a:rPr>
              <a:t>E</a:t>
            </a:r>
            <a:r>
              <a:rPr lang="en-US" b="true" sz="5499">
                <a:solidFill>
                  <a:srgbClr val="000000"/>
                </a:solidFill>
                <a:latin typeface="Oswald Bold"/>
                <a:ea typeface="Oswald Bold"/>
                <a:cs typeface="Oswald Bold"/>
                <a:sym typeface="Oswald Bold"/>
              </a:rPr>
              <a:t>strategi</a:t>
            </a:r>
            <a:r>
              <a:rPr lang="en-US" b="true" sz="5499" u="none">
                <a:solidFill>
                  <a:srgbClr val="000000"/>
                </a:solidFill>
                <a:latin typeface="Oswald Bold"/>
                <a:ea typeface="Oswald Bold"/>
                <a:cs typeface="Oswald Bold"/>
                <a:sym typeface="Oswald Bold"/>
              </a:rPr>
              <a:t>a y</a:t>
            </a:r>
            <a:r>
              <a:rPr lang="en-US" b="true" sz="5499">
                <a:solidFill>
                  <a:srgbClr val="000000"/>
                </a:solidFill>
                <a:latin typeface="Oswald Bold"/>
                <a:ea typeface="Oswald Bold"/>
                <a:cs typeface="Oswald Bold"/>
                <a:sym typeface="Oswald Bold"/>
              </a:rPr>
              <a:t> gestió</a:t>
            </a:r>
            <a:r>
              <a:rPr lang="en-US" b="true" sz="5499" u="none">
                <a:solidFill>
                  <a:srgbClr val="000000"/>
                </a:solidFill>
                <a:latin typeface="Oswald Bold"/>
                <a:ea typeface="Oswald Bold"/>
                <a:cs typeface="Oswald Bold"/>
                <a:sym typeface="Oswald Bold"/>
              </a:rPr>
              <a:t>n</a:t>
            </a:r>
          </a:p>
          <a:p>
            <a:pPr algn="l">
              <a:lnSpc>
                <a:spcPts val="6160"/>
              </a:lnSpc>
            </a:pPr>
          </a:p>
          <a:p>
            <a:pPr algn="l" marL="949961" indent="-474980" lvl="1">
              <a:lnSpc>
                <a:spcPts val="6160"/>
              </a:lnSpc>
              <a:buFont typeface="Arial"/>
              <a:buChar char="•"/>
            </a:pPr>
            <a:r>
              <a:rPr lang="en-US" sz="4400" u="none">
                <a:solidFill>
                  <a:srgbClr val="000000"/>
                </a:solidFill>
                <a:latin typeface="Oswald"/>
                <a:ea typeface="Oswald"/>
                <a:cs typeface="Oswald"/>
                <a:sym typeface="Oswald"/>
              </a:rPr>
              <a:t>Análisis d</a:t>
            </a:r>
            <a:r>
              <a:rPr lang="en-US" sz="4400">
                <a:solidFill>
                  <a:srgbClr val="000000"/>
                </a:solidFill>
                <a:latin typeface="Oswald"/>
                <a:ea typeface="Oswald"/>
                <a:cs typeface="Oswald"/>
                <a:sym typeface="Oswald"/>
              </a:rPr>
              <a:t>e mercado y competencia con resúmenes automáticos de tendencias y alertas tempranas.</a:t>
            </a:r>
          </a:p>
          <a:p>
            <a:pPr algn="l" marL="949961" indent="-474980" lvl="1">
              <a:lnSpc>
                <a:spcPts val="6160"/>
              </a:lnSpc>
              <a:buFont typeface="Arial"/>
              <a:buChar char="•"/>
            </a:pPr>
            <a:r>
              <a:rPr lang="en-US" sz="4400">
                <a:solidFill>
                  <a:srgbClr val="000000"/>
                </a:solidFill>
                <a:latin typeface="Oswald"/>
                <a:ea typeface="Oswald"/>
                <a:cs typeface="Oswald"/>
                <a:sym typeface="Oswald"/>
              </a:rPr>
              <a:t>Pronóstico de demanda (ventas, estacionalidad, quiebres de stock) para planificar producción y compras.</a:t>
            </a:r>
          </a:p>
          <a:p>
            <a:pPr algn="l" marL="949961" indent="-474980" lvl="1">
              <a:lnSpc>
                <a:spcPts val="6160"/>
              </a:lnSpc>
              <a:buFont typeface="Arial"/>
              <a:buChar char="•"/>
            </a:pPr>
            <a:r>
              <a:rPr lang="en-US" sz="4400">
                <a:solidFill>
                  <a:srgbClr val="000000"/>
                </a:solidFill>
                <a:latin typeface="Oswald"/>
                <a:ea typeface="Oswald"/>
                <a:cs typeface="Oswald"/>
                <a:sym typeface="Oswald"/>
              </a:rPr>
              <a:t>Apoyo a decisiones con simulaciones “¿qué pasa si…?” en precios, mix de productos y expansión.</a:t>
            </a:r>
          </a:p>
        </p:txBody>
      </p:sp>
      <p:sp>
        <p:nvSpPr>
          <p:cNvPr name="TextBox 3" id="3"/>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22</a:t>
            </a:r>
          </a:p>
        </p:txBody>
      </p:sp>
      <p:sp>
        <p:nvSpPr>
          <p:cNvPr name="Freeform 4" id="4"/>
          <p:cNvSpPr/>
          <p:nvPr/>
        </p:nvSpPr>
        <p:spPr>
          <a:xfrm flipH="false" flipV="false" rot="0">
            <a:off x="7861607" y="925830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5" id="5"/>
          <p:cNvSpPr/>
          <p:nvPr/>
        </p:nvSpPr>
        <p:spPr>
          <a:xfrm flipH="false" flipV="false" rot="0">
            <a:off x="9421136" y="925830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786890"/>
            <a:ext cx="16230600" cy="6608445"/>
          </a:xfrm>
          <a:prstGeom prst="rect">
            <a:avLst/>
          </a:prstGeom>
        </p:spPr>
        <p:txBody>
          <a:bodyPr anchor="t" rtlCol="false" tIns="0" lIns="0" bIns="0" rIns="0">
            <a:spAutoFit/>
          </a:bodyPr>
          <a:lstStyle/>
          <a:p>
            <a:pPr algn="l">
              <a:lnSpc>
                <a:spcPts val="7699"/>
              </a:lnSpc>
            </a:pPr>
            <a:r>
              <a:rPr lang="en-US" sz="5499" b="true">
                <a:solidFill>
                  <a:srgbClr val="000000"/>
                </a:solidFill>
                <a:latin typeface="Oswald Bold"/>
                <a:ea typeface="Oswald Bold"/>
                <a:cs typeface="Oswald Bold"/>
                <a:sym typeface="Oswald Bold"/>
              </a:rPr>
              <a:t>Ope</a:t>
            </a:r>
            <a:r>
              <a:rPr lang="en-US" b="true" sz="5499">
                <a:solidFill>
                  <a:srgbClr val="000000"/>
                </a:solidFill>
                <a:latin typeface="Oswald Bold"/>
                <a:ea typeface="Oswald Bold"/>
                <a:cs typeface="Oswald Bold"/>
                <a:sym typeface="Oswald Bold"/>
              </a:rPr>
              <a:t>raciones</a:t>
            </a:r>
            <a:r>
              <a:rPr lang="en-US" b="true" sz="5499" u="none">
                <a:solidFill>
                  <a:srgbClr val="000000"/>
                </a:solidFill>
                <a:latin typeface="Oswald Bold"/>
                <a:ea typeface="Oswald Bold"/>
                <a:cs typeface="Oswald Bold"/>
                <a:sym typeface="Oswald Bold"/>
              </a:rPr>
              <a:t> y</a:t>
            </a:r>
            <a:r>
              <a:rPr lang="en-US" b="true" sz="5499">
                <a:solidFill>
                  <a:srgbClr val="000000"/>
                </a:solidFill>
                <a:latin typeface="Oswald Bold"/>
                <a:ea typeface="Oswald Bold"/>
                <a:cs typeface="Oswald Bold"/>
                <a:sym typeface="Oswald Bold"/>
              </a:rPr>
              <a:t> ef</a:t>
            </a:r>
            <a:r>
              <a:rPr lang="en-US" b="true" sz="5499" u="none">
                <a:solidFill>
                  <a:srgbClr val="000000"/>
                </a:solidFill>
                <a:latin typeface="Oswald Bold"/>
                <a:ea typeface="Oswald Bold"/>
                <a:cs typeface="Oswald Bold"/>
                <a:sym typeface="Oswald Bold"/>
              </a:rPr>
              <a:t>ici</a:t>
            </a:r>
            <a:r>
              <a:rPr lang="en-US" b="true" sz="5499">
                <a:solidFill>
                  <a:srgbClr val="000000"/>
                </a:solidFill>
                <a:latin typeface="Oswald Bold"/>
                <a:ea typeface="Oswald Bold"/>
                <a:cs typeface="Oswald Bold"/>
                <a:sym typeface="Oswald Bold"/>
              </a:rPr>
              <a:t>encia</a:t>
            </a:r>
          </a:p>
          <a:p>
            <a:pPr algn="l">
              <a:lnSpc>
                <a:spcPts val="7699"/>
              </a:lnSpc>
            </a:pPr>
          </a:p>
          <a:p>
            <a:pPr algn="l" marL="949961" indent="-474980" lvl="1">
              <a:lnSpc>
                <a:spcPts val="6160"/>
              </a:lnSpc>
              <a:buFont typeface="Arial"/>
              <a:buChar char="•"/>
            </a:pPr>
            <a:r>
              <a:rPr lang="en-US" sz="4400" u="sng">
                <a:solidFill>
                  <a:srgbClr val="000000"/>
                </a:solidFill>
                <a:latin typeface="Oswald"/>
                <a:ea typeface="Oswald"/>
                <a:cs typeface="Oswald"/>
                <a:sym typeface="Oswald"/>
              </a:rPr>
              <a:t>Automatización de procesos:</a:t>
            </a:r>
            <a:r>
              <a:rPr lang="en-US" sz="4400">
                <a:solidFill>
                  <a:srgbClr val="000000"/>
                </a:solidFill>
                <a:latin typeface="Oswald"/>
                <a:ea typeface="Oswald"/>
                <a:cs typeface="Oswald"/>
                <a:sym typeface="Oswald"/>
              </a:rPr>
              <a:t> Facturas, órdenes de compra, conciliaciones, CRM.</a:t>
            </a:r>
          </a:p>
          <a:p>
            <a:pPr algn="l" marL="949961" indent="-474980" lvl="1">
              <a:lnSpc>
                <a:spcPts val="6160"/>
              </a:lnSpc>
              <a:buFont typeface="Arial"/>
              <a:buChar char="•"/>
            </a:pPr>
            <a:r>
              <a:rPr lang="en-US" sz="4400" u="sng">
                <a:solidFill>
                  <a:srgbClr val="000000"/>
                </a:solidFill>
                <a:latin typeface="Oswald"/>
                <a:ea typeface="Oswald"/>
                <a:cs typeface="Oswald"/>
                <a:sym typeface="Oswald"/>
              </a:rPr>
              <a:t>C</a:t>
            </a:r>
            <a:r>
              <a:rPr lang="en-US" sz="4400" u="sng">
                <a:solidFill>
                  <a:srgbClr val="000000"/>
                </a:solidFill>
                <a:latin typeface="Oswald"/>
                <a:ea typeface="Oswald"/>
                <a:cs typeface="Oswald"/>
                <a:sym typeface="Oswald"/>
              </a:rPr>
              <a:t>ontrol de calidad</a:t>
            </a:r>
            <a:r>
              <a:rPr lang="en-US" sz="4400">
                <a:solidFill>
                  <a:srgbClr val="000000"/>
                </a:solidFill>
                <a:latin typeface="Oswald"/>
                <a:ea typeface="Oswald"/>
                <a:cs typeface="Oswald"/>
                <a:sym typeface="Oswald"/>
              </a:rPr>
              <a:t> con visión computacional (defectos en líneas de producción o packing).</a:t>
            </a:r>
          </a:p>
          <a:p>
            <a:pPr algn="l" marL="949961" indent="-474980" lvl="1">
              <a:lnSpc>
                <a:spcPts val="6160"/>
              </a:lnSpc>
              <a:buFont typeface="Arial"/>
              <a:buChar char="•"/>
            </a:pPr>
            <a:r>
              <a:rPr lang="en-US" sz="4400" u="sng">
                <a:solidFill>
                  <a:srgbClr val="000000"/>
                </a:solidFill>
                <a:latin typeface="Oswald"/>
                <a:ea typeface="Oswald"/>
                <a:cs typeface="Oswald"/>
                <a:sym typeface="Oswald"/>
              </a:rPr>
              <a:t>O</a:t>
            </a:r>
            <a:r>
              <a:rPr lang="en-US" sz="4400" u="sng">
                <a:solidFill>
                  <a:srgbClr val="000000"/>
                </a:solidFill>
                <a:latin typeface="Oswald"/>
                <a:ea typeface="Oswald"/>
                <a:cs typeface="Oswald"/>
                <a:sym typeface="Oswald"/>
              </a:rPr>
              <a:t>ptimización logística:</a:t>
            </a:r>
            <a:r>
              <a:rPr lang="en-US" sz="4400">
                <a:solidFill>
                  <a:srgbClr val="000000"/>
                </a:solidFill>
                <a:latin typeface="Oswald"/>
                <a:ea typeface="Oswald"/>
                <a:cs typeface="Oswald"/>
                <a:sym typeface="Oswald"/>
              </a:rPr>
              <a:t> Ruteo, carga, inventario, mantenimiento predictivo de equipos.</a:t>
            </a:r>
          </a:p>
        </p:txBody>
      </p:sp>
      <p:sp>
        <p:nvSpPr>
          <p:cNvPr name="TextBox 3" id="3"/>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23</a:t>
            </a:r>
          </a:p>
        </p:txBody>
      </p:sp>
      <p:sp>
        <p:nvSpPr>
          <p:cNvPr name="Freeform 4" id="4"/>
          <p:cNvSpPr/>
          <p:nvPr/>
        </p:nvSpPr>
        <p:spPr>
          <a:xfrm flipH="false" flipV="false" rot="0">
            <a:off x="7861607" y="925830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5" id="5"/>
          <p:cNvSpPr/>
          <p:nvPr/>
        </p:nvSpPr>
        <p:spPr>
          <a:xfrm flipH="false" flipV="false" rot="0">
            <a:off x="9421136" y="925830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786890"/>
            <a:ext cx="16230600" cy="6608445"/>
          </a:xfrm>
          <a:prstGeom prst="rect">
            <a:avLst/>
          </a:prstGeom>
        </p:spPr>
        <p:txBody>
          <a:bodyPr anchor="t" rtlCol="false" tIns="0" lIns="0" bIns="0" rIns="0">
            <a:spAutoFit/>
          </a:bodyPr>
          <a:lstStyle/>
          <a:p>
            <a:pPr algn="l">
              <a:lnSpc>
                <a:spcPts val="7699"/>
              </a:lnSpc>
            </a:pPr>
            <a:r>
              <a:rPr lang="en-US" sz="5499" b="true">
                <a:solidFill>
                  <a:srgbClr val="000000"/>
                </a:solidFill>
                <a:latin typeface="Oswald Bold"/>
                <a:ea typeface="Oswald Bold"/>
                <a:cs typeface="Oswald Bold"/>
                <a:sym typeface="Oswald Bold"/>
              </a:rPr>
              <a:t>Aten</a:t>
            </a:r>
            <a:r>
              <a:rPr lang="en-US" b="true" sz="5499">
                <a:solidFill>
                  <a:srgbClr val="000000"/>
                </a:solidFill>
                <a:latin typeface="Oswald Bold"/>
                <a:ea typeface="Oswald Bold"/>
                <a:cs typeface="Oswald Bold"/>
                <a:sym typeface="Oswald Bold"/>
              </a:rPr>
              <a:t>ción</a:t>
            </a:r>
            <a:r>
              <a:rPr lang="en-US" b="true" sz="5499" u="none">
                <a:solidFill>
                  <a:srgbClr val="000000"/>
                </a:solidFill>
                <a:latin typeface="Oswald Bold"/>
                <a:ea typeface="Oswald Bold"/>
                <a:cs typeface="Oswald Bold"/>
                <a:sym typeface="Oswald Bold"/>
              </a:rPr>
              <a:t> al</a:t>
            </a:r>
            <a:r>
              <a:rPr lang="en-US" b="true" sz="5499">
                <a:solidFill>
                  <a:srgbClr val="000000"/>
                </a:solidFill>
                <a:latin typeface="Oswald Bold"/>
                <a:ea typeface="Oswald Bold"/>
                <a:cs typeface="Oswald Bold"/>
                <a:sym typeface="Oswald Bold"/>
              </a:rPr>
              <a:t> </a:t>
            </a:r>
            <a:r>
              <a:rPr lang="en-US" b="true" sz="5499" u="none">
                <a:solidFill>
                  <a:srgbClr val="000000"/>
                </a:solidFill>
                <a:latin typeface="Oswald Bold"/>
                <a:ea typeface="Oswald Bold"/>
                <a:cs typeface="Oswald Bold"/>
                <a:sym typeface="Oswald Bold"/>
              </a:rPr>
              <a:t>cli</a:t>
            </a:r>
            <a:r>
              <a:rPr lang="en-US" b="true" sz="5499">
                <a:solidFill>
                  <a:srgbClr val="000000"/>
                </a:solidFill>
                <a:latin typeface="Oswald Bold"/>
                <a:ea typeface="Oswald Bold"/>
                <a:cs typeface="Oswald Bold"/>
                <a:sym typeface="Oswald Bold"/>
              </a:rPr>
              <a:t>en</a:t>
            </a:r>
            <a:r>
              <a:rPr lang="en-US" b="true" sz="5499" u="none">
                <a:solidFill>
                  <a:srgbClr val="000000"/>
                </a:solidFill>
                <a:latin typeface="Oswald Bold"/>
                <a:ea typeface="Oswald Bold"/>
                <a:cs typeface="Oswald Bold"/>
                <a:sym typeface="Oswald Bold"/>
              </a:rPr>
              <a:t>te </a:t>
            </a:r>
            <a:r>
              <a:rPr lang="en-US" b="true" sz="5499">
                <a:solidFill>
                  <a:srgbClr val="000000"/>
                </a:solidFill>
                <a:latin typeface="Oswald Bold"/>
                <a:ea typeface="Oswald Bold"/>
                <a:cs typeface="Oswald Bold"/>
                <a:sym typeface="Oswald Bold"/>
              </a:rPr>
              <a:t>y v</a:t>
            </a:r>
            <a:r>
              <a:rPr lang="en-US" b="true" sz="5499" u="none">
                <a:solidFill>
                  <a:srgbClr val="000000"/>
                </a:solidFill>
                <a:latin typeface="Oswald Bold"/>
                <a:ea typeface="Oswald Bold"/>
                <a:cs typeface="Oswald Bold"/>
                <a:sym typeface="Oswald Bold"/>
              </a:rPr>
              <a:t>e</a:t>
            </a:r>
            <a:r>
              <a:rPr lang="en-US" b="true" sz="5499">
                <a:solidFill>
                  <a:srgbClr val="000000"/>
                </a:solidFill>
                <a:latin typeface="Oswald Bold"/>
                <a:ea typeface="Oswald Bold"/>
                <a:cs typeface="Oswald Bold"/>
                <a:sym typeface="Oswald Bold"/>
              </a:rPr>
              <a:t>ntas</a:t>
            </a:r>
          </a:p>
          <a:p>
            <a:pPr algn="l">
              <a:lnSpc>
                <a:spcPts val="7699"/>
              </a:lnSpc>
            </a:pPr>
          </a:p>
          <a:p>
            <a:pPr algn="l" marL="949961" indent="-474980" lvl="1">
              <a:lnSpc>
                <a:spcPts val="6160"/>
              </a:lnSpc>
              <a:buFont typeface="Arial"/>
              <a:buChar char="•"/>
            </a:pPr>
            <a:r>
              <a:rPr lang="en-US" sz="4400">
                <a:solidFill>
                  <a:srgbClr val="000000"/>
                </a:solidFill>
                <a:latin typeface="Oswald"/>
                <a:ea typeface="Oswald"/>
                <a:cs typeface="Oswald"/>
                <a:sym typeface="Oswald"/>
              </a:rPr>
              <a:t>Asistentes 24/7 (chat/voz) integrados a CRM</a:t>
            </a:r>
            <a:r>
              <a:rPr lang="en-US" sz="4400" u="none">
                <a:solidFill>
                  <a:srgbClr val="000000"/>
                </a:solidFill>
                <a:latin typeface="Oswald"/>
                <a:ea typeface="Oswald"/>
                <a:cs typeface="Oswald"/>
                <a:sym typeface="Oswald"/>
              </a:rPr>
              <a:t> </a:t>
            </a:r>
            <a:r>
              <a:rPr lang="en-US" sz="4400">
                <a:solidFill>
                  <a:srgbClr val="000000"/>
                </a:solidFill>
                <a:latin typeface="Oswald"/>
                <a:ea typeface="Oswald"/>
                <a:cs typeface="Oswald"/>
                <a:sym typeface="Oswald"/>
              </a:rPr>
              <a:t>qu</a:t>
            </a:r>
            <a:r>
              <a:rPr lang="en-US" sz="4400" u="none">
                <a:solidFill>
                  <a:srgbClr val="000000"/>
                </a:solidFill>
                <a:latin typeface="Oswald"/>
                <a:ea typeface="Oswald"/>
                <a:cs typeface="Oswald"/>
                <a:sym typeface="Oswald"/>
              </a:rPr>
              <a:t>e </a:t>
            </a:r>
            <a:r>
              <a:rPr lang="en-US" sz="4400">
                <a:solidFill>
                  <a:srgbClr val="000000"/>
                </a:solidFill>
                <a:latin typeface="Oswald"/>
                <a:ea typeface="Oswald"/>
                <a:cs typeface="Oswald"/>
                <a:sym typeface="Oswald"/>
              </a:rPr>
              <a:t>resue</a:t>
            </a:r>
            <a:r>
              <a:rPr lang="en-US" sz="4400" u="none">
                <a:solidFill>
                  <a:srgbClr val="000000"/>
                </a:solidFill>
                <a:latin typeface="Oswald"/>
                <a:ea typeface="Oswald"/>
                <a:cs typeface="Oswald"/>
                <a:sym typeface="Oswald"/>
              </a:rPr>
              <a:t>l</a:t>
            </a:r>
            <a:r>
              <a:rPr lang="en-US" sz="4400">
                <a:solidFill>
                  <a:srgbClr val="000000"/>
                </a:solidFill>
                <a:latin typeface="Oswald"/>
                <a:ea typeface="Oswald"/>
                <a:cs typeface="Oswald"/>
                <a:sym typeface="Oswald"/>
              </a:rPr>
              <a:t>ven preguntas y gestionan tickets.</a:t>
            </a:r>
          </a:p>
          <a:p>
            <a:pPr algn="l" marL="949961" indent="-474980" lvl="1">
              <a:lnSpc>
                <a:spcPts val="6160"/>
              </a:lnSpc>
              <a:buFont typeface="Arial"/>
              <a:buChar char="•"/>
            </a:pPr>
            <a:r>
              <a:rPr lang="en-US" sz="4400">
                <a:solidFill>
                  <a:srgbClr val="000000"/>
                </a:solidFill>
                <a:latin typeface="Oswald"/>
                <a:ea typeface="Oswald"/>
                <a:cs typeface="Oswald"/>
                <a:sym typeface="Oswald"/>
              </a:rPr>
              <a:t>Recomendadores de productos y precios diná</a:t>
            </a:r>
            <a:r>
              <a:rPr lang="en-US" sz="4400" u="none">
                <a:solidFill>
                  <a:srgbClr val="000000"/>
                </a:solidFill>
                <a:latin typeface="Oswald"/>
                <a:ea typeface="Oswald"/>
                <a:cs typeface="Oswald"/>
                <a:sym typeface="Oswald"/>
              </a:rPr>
              <a:t>micos</a:t>
            </a:r>
            <a:r>
              <a:rPr lang="en-US" sz="4400">
                <a:solidFill>
                  <a:srgbClr val="000000"/>
                </a:solidFill>
                <a:latin typeface="Oswald"/>
                <a:ea typeface="Oswald"/>
                <a:cs typeface="Oswald"/>
                <a:sym typeface="Oswald"/>
              </a:rPr>
              <a:t> según comportamiento y stock.</a:t>
            </a:r>
          </a:p>
          <a:p>
            <a:pPr algn="l" marL="949961" indent="-474980" lvl="1">
              <a:lnSpc>
                <a:spcPts val="6160"/>
              </a:lnSpc>
              <a:buFont typeface="Arial"/>
              <a:buChar char="•"/>
            </a:pPr>
            <a:r>
              <a:rPr lang="en-US" sz="4400">
                <a:solidFill>
                  <a:srgbClr val="000000"/>
                </a:solidFill>
                <a:latin typeface="Oswald"/>
                <a:ea typeface="Oswald"/>
                <a:cs typeface="Oswald"/>
                <a:sym typeface="Oswald"/>
              </a:rPr>
              <a:t>Análisis de sentimiento en RRSS y reseñas para detectar oportunidades o riesgos de marca.</a:t>
            </a:r>
          </a:p>
        </p:txBody>
      </p:sp>
      <p:sp>
        <p:nvSpPr>
          <p:cNvPr name="TextBox 3" id="3"/>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24</a:t>
            </a:r>
          </a:p>
        </p:txBody>
      </p:sp>
      <p:sp>
        <p:nvSpPr>
          <p:cNvPr name="Freeform 4" id="4"/>
          <p:cNvSpPr/>
          <p:nvPr/>
        </p:nvSpPr>
        <p:spPr>
          <a:xfrm flipH="false" flipV="false" rot="0">
            <a:off x="7861607" y="925830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5" id="5"/>
          <p:cNvSpPr/>
          <p:nvPr/>
        </p:nvSpPr>
        <p:spPr>
          <a:xfrm flipH="false" flipV="false" rot="0">
            <a:off x="9421136" y="925830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177415"/>
            <a:ext cx="16230600" cy="5827395"/>
          </a:xfrm>
          <a:prstGeom prst="rect">
            <a:avLst/>
          </a:prstGeom>
        </p:spPr>
        <p:txBody>
          <a:bodyPr anchor="t" rtlCol="false" tIns="0" lIns="0" bIns="0" rIns="0">
            <a:spAutoFit/>
          </a:bodyPr>
          <a:lstStyle/>
          <a:p>
            <a:pPr algn="l">
              <a:lnSpc>
                <a:spcPts val="7699"/>
              </a:lnSpc>
            </a:pPr>
            <a:r>
              <a:rPr lang="en-US" sz="5499" b="true">
                <a:solidFill>
                  <a:srgbClr val="000000"/>
                </a:solidFill>
                <a:latin typeface="Oswald Bold"/>
                <a:ea typeface="Oswald Bold"/>
                <a:cs typeface="Oswald Bold"/>
                <a:sym typeface="Oswald Bold"/>
              </a:rPr>
              <a:t>Marketing y contenido</a:t>
            </a:r>
          </a:p>
          <a:p>
            <a:pPr algn="l">
              <a:lnSpc>
                <a:spcPts val="7699"/>
              </a:lnSpc>
            </a:pPr>
          </a:p>
          <a:p>
            <a:pPr algn="l" marL="949961" indent="-474980" lvl="1">
              <a:lnSpc>
                <a:spcPts val="6160"/>
              </a:lnSpc>
              <a:buFont typeface="Arial"/>
              <a:buChar char="•"/>
            </a:pPr>
            <a:r>
              <a:rPr lang="en-US" sz="4400">
                <a:solidFill>
                  <a:srgbClr val="000000"/>
                </a:solidFill>
                <a:latin typeface="Oswald"/>
                <a:ea typeface="Oswald"/>
                <a:cs typeface="Oswald"/>
                <a:sym typeface="Oswald"/>
              </a:rPr>
              <a:t>Genera</a:t>
            </a:r>
            <a:r>
              <a:rPr lang="en-US" sz="4400">
                <a:solidFill>
                  <a:srgbClr val="000000"/>
                </a:solidFill>
                <a:latin typeface="Oswald"/>
                <a:ea typeface="Oswald"/>
                <a:cs typeface="Oswald"/>
                <a:sym typeface="Oswald"/>
              </a:rPr>
              <a:t>ción</a:t>
            </a:r>
            <a:r>
              <a:rPr lang="en-US" sz="4400" u="none">
                <a:solidFill>
                  <a:srgbClr val="000000"/>
                </a:solidFill>
                <a:latin typeface="Oswald"/>
                <a:ea typeface="Oswald"/>
                <a:cs typeface="Oswald"/>
                <a:sym typeface="Oswald"/>
              </a:rPr>
              <a:t> de</a:t>
            </a:r>
            <a:r>
              <a:rPr lang="en-US" sz="4400">
                <a:solidFill>
                  <a:srgbClr val="000000"/>
                </a:solidFill>
                <a:latin typeface="Oswald"/>
                <a:ea typeface="Oswald"/>
                <a:cs typeface="Oswald"/>
                <a:sym typeface="Oswald"/>
              </a:rPr>
              <a:t> </a:t>
            </a:r>
            <a:r>
              <a:rPr lang="en-US" sz="4400" u="none">
                <a:solidFill>
                  <a:srgbClr val="000000"/>
                </a:solidFill>
                <a:latin typeface="Oswald"/>
                <a:ea typeface="Oswald"/>
                <a:cs typeface="Oswald"/>
                <a:sym typeface="Oswald"/>
              </a:rPr>
              <a:t>co</a:t>
            </a:r>
            <a:r>
              <a:rPr lang="en-US" sz="4400">
                <a:solidFill>
                  <a:srgbClr val="000000"/>
                </a:solidFill>
                <a:latin typeface="Oswald"/>
                <a:ea typeface="Oswald"/>
                <a:cs typeface="Oswald"/>
                <a:sym typeface="Oswald"/>
              </a:rPr>
              <a:t>n</a:t>
            </a:r>
            <a:r>
              <a:rPr lang="en-US" sz="4400" u="none">
                <a:solidFill>
                  <a:srgbClr val="000000"/>
                </a:solidFill>
                <a:latin typeface="Oswald"/>
                <a:ea typeface="Oswald"/>
                <a:cs typeface="Oswald"/>
                <a:sym typeface="Oswald"/>
              </a:rPr>
              <a:t>tenidos</a:t>
            </a:r>
            <a:r>
              <a:rPr lang="en-US" sz="4400">
                <a:solidFill>
                  <a:srgbClr val="000000"/>
                </a:solidFill>
                <a:latin typeface="Oswald"/>
                <a:ea typeface="Oswald"/>
                <a:cs typeface="Oswald"/>
                <a:sym typeface="Oswald"/>
              </a:rPr>
              <a:t> (pi</a:t>
            </a:r>
            <a:r>
              <a:rPr lang="en-US" sz="4400" u="none">
                <a:solidFill>
                  <a:srgbClr val="000000"/>
                </a:solidFill>
                <a:latin typeface="Oswald"/>
                <a:ea typeface="Oswald"/>
                <a:cs typeface="Oswald"/>
                <a:sym typeface="Oswald"/>
              </a:rPr>
              <a:t>ez</a:t>
            </a:r>
            <a:r>
              <a:rPr lang="en-US" sz="4400">
                <a:solidFill>
                  <a:srgbClr val="000000"/>
                </a:solidFill>
                <a:latin typeface="Oswald"/>
                <a:ea typeface="Oswald"/>
                <a:cs typeface="Oswald"/>
                <a:sym typeface="Oswald"/>
              </a:rPr>
              <a:t>as, copies, guiones) alineados a marca</a:t>
            </a:r>
            <a:r>
              <a:rPr lang="en-US" sz="4400" u="none">
                <a:solidFill>
                  <a:srgbClr val="000000"/>
                </a:solidFill>
                <a:latin typeface="Oswald"/>
                <a:ea typeface="Oswald"/>
                <a:cs typeface="Oswald"/>
                <a:sym typeface="Oswald"/>
              </a:rPr>
              <a:t> y </a:t>
            </a:r>
            <a:r>
              <a:rPr lang="en-US" sz="4400">
                <a:solidFill>
                  <a:srgbClr val="000000"/>
                </a:solidFill>
                <a:latin typeface="Oswald"/>
                <a:ea typeface="Oswald"/>
                <a:cs typeface="Oswald"/>
                <a:sym typeface="Oswald"/>
              </a:rPr>
              <a:t>segmentación.</a:t>
            </a:r>
          </a:p>
          <a:p>
            <a:pPr algn="l" marL="949961" indent="-474980" lvl="1">
              <a:lnSpc>
                <a:spcPts val="6160"/>
              </a:lnSpc>
              <a:buFont typeface="Arial"/>
              <a:buChar char="•"/>
            </a:pPr>
            <a:r>
              <a:rPr lang="en-US" sz="4400">
                <a:solidFill>
                  <a:srgbClr val="000000"/>
                </a:solidFill>
                <a:latin typeface="Oswald"/>
                <a:ea typeface="Oswald"/>
                <a:cs typeface="Oswald"/>
                <a:sym typeface="Oswald"/>
              </a:rPr>
              <a:t>SEO asistido (clusters de palabras, metadatos, opti</a:t>
            </a:r>
            <a:r>
              <a:rPr lang="en-US" sz="4400" u="none">
                <a:solidFill>
                  <a:srgbClr val="000000"/>
                </a:solidFill>
                <a:latin typeface="Oswald"/>
                <a:ea typeface="Oswald"/>
                <a:cs typeface="Oswald"/>
                <a:sym typeface="Oswald"/>
              </a:rPr>
              <a:t>mizació</a:t>
            </a:r>
            <a:r>
              <a:rPr lang="en-US" sz="4400">
                <a:solidFill>
                  <a:srgbClr val="000000"/>
                </a:solidFill>
                <a:latin typeface="Oswald"/>
                <a:ea typeface="Oswald"/>
                <a:cs typeface="Oswald"/>
                <a:sym typeface="Oswald"/>
              </a:rPr>
              <a:t>n on-page).</a:t>
            </a:r>
          </a:p>
          <a:p>
            <a:pPr algn="l" marL="949961" indent="-474980" lvl="1">
              <a:lnSpc>
                <a:spcPts val="6160"/>
              </a:lnSpc>
              <a:buFont typeface="Arial"/>
              <a:buChar char="•"/>
            </a:pPr>
            <a:r>
              <a:rPr lang="en-US" sz="4400">
                <a:solidFill>
                  <a:srgbClr val="000000"/>
                </a:solidFill>
                <a:latin typeface="Oswald"/>
                <a:ea typeface="Oswald"/>
                <a:cs typeface="Oswald"/>
                <a:sym typeface="Oswald"/>
              </a:rPr>
              <a:t>Creat</a:t>
            </a:r>
            <a:r>
              <a:rPr lang="en-US" sz="4400">
                <a:solidFill>
                  <a:srgbClr val="000000"/>
                </a:solidFill>
                <a:latin typeface="Oswald"/>
                <a:ea typeface="Oswald"/>
                <a:cs typeface="Oswald"/>
                <a:sym typeface="Oswald"/>
              </a:rPr>
              <a:t>ividad aumentada: imágenes, videos, spots con IA para probar variantes A/B.</a:t>
            </a:r>
          </a:p>
        </p:txBody>
      </p:sp>
      <p:sp>
        <p:nvSpPr>
          <p:cNvPr name="TextBox 3" id="3"/>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25</a:t>
            </a:r>
          </a:p>
        </p:txBody>
      </p:sp>
      <p:sp>
        <p:nvSpPr>
          <p:cNvPr name="Freeform 4" id="4"/>
          <p:cNvSpPr/>
          <p:nvPr/>
        </p:nvSpPr>
        <p:spPr>
          <a:xfrm flipH="false" flipV="false" rot="0">
            <a:off x="7861607" y="925830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5" id="5"/>
          <p:cNvSpPr/>
          <p:nvPr/>
        </p:nvSpPr>
        <p:spPr>
          <a:xfrm flipH="false" flipV="false" rot="0">
            <a:off x="9421136" y="925830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177415"/>
            <a:ext cx="16230600" cy="5827395"/>
          </a:xfrm>
          <a:prstGeom prst="rect">
            <a:avLst/>
          </a:prstGeom>
        </p:spPr>
        <p:txBody>
          <a:bodyPr anchor="t" rtlCol="false" tIns="0" lIns="0" bIns="0" rIns="0">
            <a:spAutoFit/>
          </a:bodyPr>
          <a:lstStyle/>
          <a:p>
            <a:pPr algn="l">
              <a:lnSpc>
                <a:spcPts val="7699"/>
              </a:lnSpc>
            </a:pPr>
            <a:r>
              <a:rPr lang="en-US" sz="5499" b="true">
                <a:solidFill>
                  <a:srgbClr val="000000"/>
                </a:solidFill>
                <a:latin typeface="Oswald Bold"/>
                <a:ea typeface="Oswald Bold"/>
                <a:cs typeface="Oswald Bold"/>
                <a:sym typeface="Oswald Bold"/>
              </a:rPr>
              <a:t>Finanzas y cumplimiento</a:t>
            </a:r>
          </a:p>
          <a:p>
            <a:pPr algn="l">
              <a:lnSpc>
                <a:spcPts val="7699"/>
              </a:lnSpc>
            </a:pPr>
          </a:p>
          <a:p>
            <a:pPr algn="l" marL="949961" indent="-474980" lvl="1">
              <a:lnSpc>
                <a:spcPts val="6160"/>
              </a:lnSpc>
              <a:buFont typeface="Arial"/>
              <a:buChar char="•"/>
            </a:pPr>
            <a:r>
              <a:rPr lang="en-US" sz="4400">
                <a:solidFill>
                  <a:srgbClr val="000000"/>
                </a:solidFill>
                <a:latin typeface="Oswald"/>
                <a:ea typeface="Oswald"/>
                <a:cs typeface="Oswald"/>
                <a:sym typeface="Oswald"/>
              </a:rPr>
              <a:t>D</a:t>
            </a:r>
            <a:r>
              <a:rPr lang="en-US" sz="4400">
                <a:solidFill>
                  <a:srgbClr val="000000"/>
                </a:solidFill>
                <a:latin typeface="Oswald"/>
                <a:ea typeface="Oswald"/>
                <a:cs typeface="Oswald"/>
                <a:sym typeface="Oswald"/>
              </a:rPr>
              <a:t>etec</a:t>
            </a:r>
            <a:r>
              <a:rPr lang="en-US" sz="4400">
                <a:solidFill>
                  <a:srgbClr val="000000"/>
                </a:solidFill>
                <a:latin typeface="Oswald"/>
                <a:ea typeface="Oswald"/>
                <a:cs typeface="Oswald"/>
                <a:sym typeface="Oswald"/>
              </a:rPr>
              <a:t>ción</a:t>
            </a:r>
            <a:r>
              <a:rPr lang="en-US" sz="4400" u="none">
                <a:solidFill>
                  <a:srgbClr val="000000"/>
                </a:solidFill>
                <a:latin typeface="Oswald"/>
                <a:ea typeface="Oswald"/>
                <a:cs typeface="Oswald"/>
                <a:sym typeface="Oswald"/>
              </a:rPr>
              <a:t> de</a:t>
            </a:r>
            <a:r>
              <a:rPr lang="en-US" sz="4400">
                <a:solidFill>
                  <a:srgbClr val="000000"/>
                </a:solidFill>
                <a:latin typeface="Oswald"/>
                <a:ea typeface="Oswald"/>
                <a:cs typeface="Oswald"/>
                <a:sym typeface="Oswald"/>
              </a:rPr>
              <a:t> fraud</a:t>
            </a:r>
            <a:r>
              <a:rPr lang="en-US" sz="4400" u="none">
                <a:solidFill>
                  <a:srgbClr val="000000"/>
                </a:solidFill>
                <a:latin typeface="Oswald"/>
                <a:ea typeface="Oswald"/>
                <a:cs typeface="Oswald"/>
                <a:sym typeface="Oswald"/>
              </a:rPr>
              <a:t>es y anomalías</a:t>
            </a:r>
            <a:r>
              <a:rPr lang="en-US" sz="4400">
                <a:solidFill>
                  <a:srgbClr val="000000"/>
                </a:solidFill>
                <a:latin typeface="Oswald"/>
                <a:ea typeface="Oswald"/>
                <a:cs typeface="Oswald"/>
                <a:sym typeface="Oswald"/>
              </a:rPr>
              <a:t> </a:t>
            </a:r>
            <a:r>
              <a:rPr lang="en-US" sz="4400" u="none">
                <a:solidFill>
                  <a:srgbClr val="000000"/>
                </a:solidFill>
                <a:latin typeface="Oswald"/>
                <a:ea typeface="Oswald"/>
                <a:cs typeface="Oswald"/>
                <a:sym typeface="Oswald"/>
              </a:rPr>
              <a:t>en tr</a:t>
            </a:r>
            <a:r>
              <a:rPr lang="en-US" sz="4400">
                <a:solidFill>
                  <a:srgbClr val="000000"/>
                </a:solidFill>
                <a:latin typeface="Oswald"/>
                <a:ea typeface="Oswald"/>
                <a:cs typeface="Oswald"/>
                <a:sym typeface="Oswald"/>
              </a:rPr>
              <a:t>ansacciones.</a:t>
            </a:r>
          </a:p>
          <a:p>
            <a:pPr algn="l" marL="949961" indent="-474980" lvl="1">
              <a:lnSpc>
                <a:spcPts val="6160"/>
              </a:lnSpc>
              <a:buFont typeface="Arial"/>
              <a:buChar char="•"/>
            </a:pPr>
            <a:r>
              <a:rPr lang="en-US" sz="4400">
                <a:solidFill>
                  <a:srgbClr val="000000"/>
                </a:solidFill>
                <a:latin typeface="Oswald"/>
                <a:ea typeface="Oswald"/>
                <a:cs typeface="Oswald"/>
                <a:sym typeface="Oswald"/>
              </a:rPr>
              <a:t>Cierre contable acelerado: clasificación automática de gastos e i</a:t>
            </a:r>
            <a:r>
              <a:rPr lang="en-US" sz="4400" u="none">
                <a:solidFill>
                  <a:srgbClr val="000000"/>
                </a:solidFill>
                <a:latin typeface="Oswald"/>
                <a:ea typeface="Oswald"/>
                <a:cs typeface="Oswald"/>
                <a:sym typeface="Oswald"/>
              </a:rPr>
              <a:t>mputaci</a:t>
            </a:r>
            <a:r>
              <a:rPr lang="en-US" sz="4400">
                <a:solidFill>
                  <a:srgbClr val="000000"/>
                </a:solidFill>
                <a:latin typeface="Oswald"/>
                <a:ea typeface="Oswald"/>
                <a:cs typeface="Oswald"/>
                <a:sym typeface="Oswald"/>
              </a:rPr>
              <a:t>ones.</a:t>
            </a:r>
          </a:p>
          <a:p>
            <a:pPr algn="l" marL="949961" indent="-474980" lvl="1">
              <a:lnSpc>
                <a:spcPts val="6160"/>
              </a:lnSpc>
              <a:buFont typeface="Arial"/>
              <a:buChar char="•"/>
            </a:pPr>
            <a:r>
              <a:rPr lang="en-US" sz="4400">
                <a:solidFill>
                  <a:srgbClr val="000000"/>
                </a:solidFill>
                <a:latin typeface="Oswald"/>
                <a:ea typeface="Oswald"/>
                <a:cs typeface="Oswald"/>
                <a:sym typeface="Oswald"/>
              </a:rPr>
              <a:t>Cumplimiento normat</a:t>
            </a:r>
            <a:r>
              <a:rPr lang="en-US" sz="4400">
                <a:solidFill>
                  <a:srgbClr val="000000"/>
                </a:solidFill>
                <a:latin typeface="Oswald"/>
                <a:ea typeface="Oswald"/>
                <a:cs typeface="Oswald"/>
                <a:sym typeface="Oswald"/>
              </a:rPr>
              <a:t>ivo con lectura de contratos y extracción de cláusulas críticas.</a:t>
            </a:r>
          </a:p>
        </p:txBody>
      </p:sp>
      <p:sp>
        <p:nvSpPr>
          <p:cNvPr name="TextBox 3" id="3"/>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26</a:t>
            </a:r>
          </a:p>
        </p:txBody>
      </p:sp>
      <p:sp>
        <p:nvSpPr>
          <p:cNvPr name="Freeform 4" id="4"/>
          <p:cNvSpPr/>
          <p:nvPr/>
        </p:nvSpPr>
        <p:spPr>
          <a:xfrm flipH="false" flipV="false" rot="0">
            <a:off x="7861607" y="925830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5" id="5"/>
          <p:cNvSpPr/>
          <p:nvPr/>
        </p:nvSpPr>
        <p:spPr>
          <a:xfrm flipH="false" flipV="false" rot="0">
            <a:off x="9421136" y="925830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177415"/>
            <a:ext cx="16230600" cy="5827395"/>
          </a:xfrm>
          <a:prstGeom prst="rect">
            <a:avLst/>
          </a:prstGeom>
        </p:spPr>
        <p:txBody>
          <a:bodyPr anchor="t" rtlCol="false" tIns="0" lIns="0" bIns="0" rIns="0">
            <a:spAutoFit/>
          </a:bodyPr>
          <a:lstStyle/>
          <a:p>
            <a:pPr algn="l">
              <a:lnSpc>
                <a:spcPts val="7699"/>
              </a:lnSpc>
            </a:pPr>
            <a:r>
              <a:rPr lang="en-US" sz="5499" b="true">
                <a:solidFill>
                  <a:srgbClr val="000000"/>
                </a:solidFill>
                <a:latin typeface="Oswald Bold"/>
                <a:ea typeface="Oswald Bold"/>
                <a:cs typeface="Oswald Bold"/>
                <a:sym typeface="Oswald Bold"/>
              </a:rPr>
              <a:t>Personas y cultura</a:t>
            </a:r>
          </a:p>
          <a:p>
            <a:pPr algn="l">
              <a:lnSpc>
                <a:spcPts val="7699"/>
              </a:lnSpc>
            </a:pPr>
          </a:p>
          <a:p>
            <a:pPr algn="l" marL="949961" indent="-474980" lvl="1">
              <a:lnSpc>
                <a:spcPts val="6160"/>
              </a:lnSpc>
              <a:buFont typeface="Arial"/>
              <a:buChar char="•"/>
            </a:pPr>
            <a:r>
              <a:rPr lang="en-US" sz="4400">
                <a:solidFill>
                  <a:srgbClr val="000000"/>
                </a:solidFill>
                <a:latin typeface="Oswald"/>
                <a:ea typeface="Oswald"/>
                <a:cs typeface="Oswald"/>
                <a:sym typeface="Oswald"/>
              </a:rPr>
              <a:t>Reclutamiento asist</a:t>
            </a:r>
            <a:r>
              <a:rPr lang="en-US" sz="4400">
                <a:solidFill>
                  <a:srgbClr val="000000"/>
                </a:solidFill>
                <a:latin typeface="Oswald"/>
                <a:ea typeface="Oswald"/>
                <a:cs typeface="Oswald"/>
                <a:sym typeface="Oswald"/>
              </a:rPr>
              <a:t>i</a:t>
            </a:r>
            <a:r>
              <a:rPr lang="en-US" sz="4400" u="none">
                <a:solidFill>
                  <a:srgbClr val="000000"/>
                </a:solidFill>
                <a:latin typeface="Oswald"/>
                <a:ea typeface="Oswald"/>
                <a:cs typeface="Oswald"/>
                <a:sym typeface="Oswald"/>
              </a:rPr>
              <a:t>do</a:t>
            </a:r>
            <a:r>
              <a:rPr lang="en-US" sz="4400">
                <a:solidFill>
                  <a:srgbClr val="000000"/>
                </a:solidFill>
                <a:latin typeface="Oswald"/>
                <a:ea typeface="Oswald"/>
                <a:cs typeface="Oswald"/>
                <a:sym typeface="Oswald"/>
              </a:rPr>
              <a:t> (cribado d</a:t>
            </a:r>
            <a:r>
              <a:rPr lang="en-US" sz="4400" u="none">
                <a:solidFill>
                  <a:srgbClr val="000000"/>
                </a:solidFill>
                <a:latin typeface="Oswald"/>
                <a:ea typeface="Oswald"/>
                <a:cs typeface="Oswald"/>
                <a:sym typeface="Oswald"/>
              </a:rPr>
              <a:t>e CVs, matching por h</a:t>
            </a:r>
            <a:r>
              <a:rPr lang="en-US" sz="4400">
                <a:solidFill>
                  <a:srgbClr val="000000"/>
                </a:solidFill>
                <a:latin typeface="Oswald"/>
                <a:ea typeface="Oswald"/>
                <a:cs typeface="Oswald"/>
                <a:sym typeface="Oswald"/>
              </a:rPr>
              <a:t>abilidades).</a:t>
            </a:r>
          </a:p>
          <a:p>
            <a:pPr algn="l" marL="949961" indent="-474980" lvl="1">
              <a:lnSpc>
                <a:spcPts val="6160"/>
              </a:lnSpc>
              <a:buFont typeface="Arial"/>
              <a:buChar char="•"/>
            </a:pPr>
            <a:r>
              <a:rPr lang="en-US" sz="4400">
                <a:solidFill>
                  <a:srgbClr val="000000"/>
                </a:solidFill>
                <a:latin typeface="Oswald"/>
                <a:ea typeface="Oswald"/>
                <a:cs typeface="Oswald"/>
                <a:sym typeface="Oswald"/>
              </a:rPr>
              <a:t>O</a:t>
            </a:r>
            <a:r>
              <a:rPr lang="en-US" sz="4400">
                <a:solidFill>
                  <a:srgbClr val="000000"/>
                </a:solidFill>
                <a:latin typeface="Oswald"/>
                <a:ea typeface="Oswald"/>
                <a:cs typeface="Oswald"/>
                <a:sym typeface="Oswald"/>
              </a:rPr>
              <a:t>nboarding y capacitación con tutores conversacionales y r</a:t>
            </a:r>
            <a:r>
              <a:rPr lang="en-US" sz="4400" u="none">
                <a:solidFill>
                  <a:srgbClr val="000000"/>
                </a:solidFill>
                <a:latin typeface="Oswald"/>
                <a:ea typeface="Oswald"/>
                <a:cs typeface="Oswald"/>
                <a:sym typeface="Oswald"/>
              </a:rPr>
              <a:t>utas pers</a:t>
            </a:r>
            <a:r>
              <a:rPr lang="en-US" sz="4400">
                <a:solidFill>
                  <a:srgbClr val="000000"/>
                </a:solidFill>
                <a:latin typeface="Oswald"/>
                <a:ea typeface="Oswald"/>
                <a:cs typeface="Oswald"/>
                <a:sym typeface="Oswald"/>
              </a:rPr>
              <a:t>onalizadas.</a:t>
            </a:r>
          </a:p>
          <a:p>
            <a:pPr algn="l" marL="949961" indent="-474980" lvl="1">
              <a:lnSpc>
                <a:spcPts val="6160"/>
              </a:lnSpc>
              <a:buFont typeface="Arial"/>
              <a:buChar char="•"/>
            </a:pPr>
            <a:r>
              <a:rPr lang="en-US" sz="4400">
                <a:solidFill>
                  <a:srgbClr val="000000"/>
                </a:solidFill>
                <a:latin typeface="Oswald"/>
                <a:ea typeface="Oswald"/>
                <a:cs typeface="Oswald"/>
                <a:sym typeface="Oswald"/>
              </a:rPr>
              <a:t>Análisis de clima</a:t>
            </a:r>
            <a:r>
              <a:rPr lang="en-US" sz="4400">
                <a:solidFill>
                  <a:srgbClr val="000000"/>
                </a:solidFill>
                <a:latin typeface="Oswald"/>
                <a:ea typeface="Oswald"/>
                <a:cs typeface="Oswald"/>
                <a:sym typeface="Oswald"/>
              </a:rPr>
              <a:t> (feedback, encuestas) para anticipar rotación y mejorar engagement.</a:t>
            </a:r>
          </a:p>
        </p:txBody>
      </p:sp>
      <p:sp>
        <p:nvSpPr>
          <p:cNvPr name="TextBox 3" id="3"/>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27</a:t>
            </a:r>
          </a:p>
        </p:txBody>
      </p:sp>
      <p:sp>
        <p:nvSpPr>
          <p:cNvPr name="Freeform 4" id="4"/>
          <p:cNvSpPr/>
          <p:nvPr/>
        </p:nvSpPr>
        <p:spPr>
          <a:xfrm flipH="false" flipV="false" rot="0">
            <a:off x="7861607" y="925830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5" id="5"/>
          <p:cNvSpPr/>
          <p:nvPr/>
        </p:nvSpPr>
        <p:spPr>
          <a:xfrm flipH="false" flipV="false" rot="0">
            <a:off x="9421136" y="925830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958465"/>
            <a:ext cx="16230600" cy="4265295"/>
          </a:xfrm>
          <a:prstGeom prst="rect">
            <a:avLst/>
          </a:prstGeom>
        </p:spPr>
        <p:txBody>
          <a:bodyPr anchor="t" rtlCol="false" tIns="0" lIns="0" bIns="0" rIns="0">
            <a:spAutoFit/>
          </a:bodyPr>
          <a:lstStyle/>
          <a:p>
            <a:pPr algn="l">
              <a:lnSpc>
                <a:spcPts val="7699"/>
              </a:lnSpc>
            </a:pPr>
            <a:r>
              <a:rPr lang="en-US" sz="5499" b="true">
                <a:solidFill>
                  <a:srgbClr val="000000"/>
                </a:solidFill>
                <a:latin typeface="Oswald Bold"/>
                <a:ea typeface="Oswald Bold"/>
                <a:cs typeface="Oswald Bold"/>
                <a:sym typeface="Oswald Bold"/>
              </a:rPr>
              <a:t>Producto e I+D</a:t>
            </a:r>
          </a:p>
          <a:p>
            <a:pPr algn="l">
              <a:lnSpc>
                <a:spcPts val="7699"/>
              </a:lnSpc>
            </a:pPr>
          </a:p>
          <a:p>
            <a:pPr algn="l" marL="949961" indent="-474980" lvl="1">
              <a:lnSpc>
                <a:spcPts val="6160"/>
              </a:lnSpc>
              <a:buFont typeface="Arial"/>
              <a:buChar char="•"/>
            </a:pPr>
            <a:r>
              <a:rPr lang="en-US" sz="4400">
                <a:solidFill>
                  <a:srgbClr val="000000"/>
                </a:solidFill>
                <a:latin typeface="Oswald"/>
                <a:ea typeface="Oswald"/>
                <a:cs typeface="Oswald"/>
                <a:sym typeface="Oswald"/>
              </a:rPr>
              <a:t>D</a:t>
            </a:r>
            <a:r>
              <a:rPr lang="en-US" sz="4400">
                <a:solidFill>
                  <a:srgbClr val="000000"/>
                </a:solidFill>
                <a:latin typeface="Oswald"/>
                <a:ea typeface="Oswald"/>
                <a:cs typeface="Oswald"/>
                <a:sym typeface="Oswald"/>
              </a:rPr>
              <a:t>escubrimiento de oportunidades a partir de feedback y uso real.</a:t>
            </a:r>
          </a:p>
          <a:p>
            <a:pPr algn="l" marL="949961" indent="-474980" lvl="1">
              <a:lnSpc>
                <a:spcPts val="6160"/>
              </a:lnSpc>
              <a:buFont typeface="Arial"/>
              <a:buChar char="•"/>
            </a:pPr>
            <a:r>
              <a:rPr lang="en-US" sz="4400">
                <a:solidFill>
                  <a:srgbClr val="000000"/>
                </a:solidFill>
                <a:latin typeface="Oswald"/>
                <a:ea typeface="Oswald"/>
                <a:cs typeface="Oswald"/>
                <a:sym typeface="Oswald"/>
              </a:rPr>
              <a:t>Protot</a:t>
            </a:r>
            <a:r>
              <a:rPr lang="en-US" sz="4400">
                <a:solidFill>
                  <a:srgbClr val="000000"/>
                </a:solidFill>
                <a:latin typeface="Oswald"/>
                <a:ea typeface="Oswald"/>
                <a:cs typeface="Oswald"/>
                <a:sym typeface="Oswald"/>
              </a:rPr>
              <a:t>ipa</a:t>
            </a:r>
            <a:r>
              <a:rPr lang="en-US" sz="4400" u="none">
                <a:solidFill>
                  <a:srgbClr val="000000"/>
                </a:solidFill>
                <a:latin typeface="Oswald"/>
                <a:ea typeface="Oswald"/>
                <a:cs typeface="Oswald"/>
                <a:sym typeface="Oswald"/>
              </a:rPr>
              <a:t>do</a:t>
            </a:r>
            <a:r>
              <a:rPr lang="en-US" sz="4400">
                <a:solidFill>
                  <a:srgbClr val="000000"/>
                </a:solidFill>
                <a:latin typeface="Oswald"/>
                <a:ea typeface="Oswald"/>
                <a:cs typeface="Oswald"/>
                <a:sym typeface="Oswald"/>
              </a:rPr>
              <a:t> rápido (generación d</a:t>
            </a:r>
            <a:r>
              <a:rPr lang="en-US" sz="4400" u="none">
                <a:solidFill>
                  <a:srgbClr val="000000"/>
                </a:solidFill>
                <a:latin typeface="Oswald"/>
                <a:ea typeface="Oswald"/>
                <a:cs typeface="Oswald"/>
                <a:sym typeface="Oswald"/>
              </a:rPr>
              <a:t>e UX/UI, código </a:t>
            </a:r>
            <a:r>
              <a:rPr lang="en-US" sz="4400">
                <a:solidFill>
                  <a:srgbClr val="000000"/>
                </a:solidFill>
                <a:latin typeface="Oswald"/>
                <a:ea typeface="Oswald"/>
                <a:cs typeface="Oswald"/>
                <a:sym typeface="Oswald"/>
              </a:rPr>
              <a:t>asistido).</a:t>
            </a:r>
          </a:p>
          <a:p>
            <a:pPr algn="l" marL="949961" indent="-474980" lvl="1">
              <a:lnSpc>
                <a:spcPts val="6160"/>
              </a:lnSpc>
              <a:buFont typeface="Arial"/>
              <a:buChar char="•"/>
            </a:pPr>
            <a:r>
              <a:rPr lang="en-US" sz="4400">
                <a:solidFill>
                  <a:srgbClr val="000000"/>
                </a:solidFill>
                <a:latin typeface="Oswald"/>
                <a:ea typeface="Oswald"/>
                <a:cs typeface="Oswald"/>
                <a:sym typeface="Oswald"/>
              </a:rPr>
              <a:t>Opt</a:t>
            </a:r>
            <a:r>
              <a:rPr lang="en-US" sz="4400">
                <a:solidFill>
                  <a:srgbClr val="000000"/>
                </a:solidFill>
                <a:latin typeface="Oswald"/>
                <a:ea typeface="Oswald"/>
                <a:cs typeface="Oswald"/>
                <a:sym typeface="Oswald"/>
              </a:rPr>
              <a:t>imización de precios y por</a:t>
            </a:r>
            <a:r>
              <a:rPr lang="en-US" sz="4400" u="none">
                <a:solidFill>
                  <a:srgbClr val="000000"/>
                </a:solidFill>
                <a:latin typeface="Oswald"/>
                <a:ea typeface="Oswald"/>
                <a:cs typeface="Oswald"/>
                <a:sym typeface="Oswald"/>
              </a:rPr>
              <a:t>taf</a:t>
            </a:r>
            <a:r>
              <a:rPr lang="en-US" sz="4400">
                <a:solidFill>
                  <a:srgbClr val="000000"/>
                </a:solidFill>
                <a:latin typeface="Oswald"/>
                <a:ea typeface="Oswald"/>
                <a:cs typeface="Oswald"/>
                <a:sym typeface="Oswald"/>
              </a:rPr>
              <a:t>olio co</a:t>
            </a:r>
            <a:r>
              <a:rPr lang="en-US" sz="4400">
                <a:solidFill>
                  <a:srgbClr val="000000"/>
                </a:solidFill>
                <a:latin typeface="Oswald"/>
                <a:ea typeface="Oswald"/>
                <a:cs typeface="Oswald"/>
                <a:sym typeface="Oswald"/>
              </a:rPr>
              <a:t>n modelos</a:t>
            </a:r>
            <a:r>
              <a:rPr lang="en-US" sz="4400">
                <a:solidFill>
                  <a:srgbClr val="000000"/>
                </a:solidFill>
                <a:latin typeface="Oswald"/>
                <a:ea typeface="Oswald"/>
                <a:cs typeface="Oswald"/>
                <a:sym typeface="Oswald"/>
              </a:rPr>
              <a:t> de elasticidad.</a:t>
            </a:r>
          </a:p>
        </p:txBody>
      </p:sp>
      <p:sp>
        <p:nvSpPr>
          <p:cNvPr name="TextBox 3" id="3"/>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28</a:t>
            </a:r>
          </a:p>
        </p:txBody>
      </p:sp>
      <p:sp>
        <p:nvSpPr>
          <p:cNvPr name="Freeform 4" id="4"/>
          <p:cNvSpPr/>
          <p:nvPr/>
        </p:nvSpPr>
        <p:spPr>
          <a:xfrm flipH="false" flipV="false" rot="0">
            <a:off x="7861607" y="925830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5" id="5"/>
          <p:cNvSpPr/>
          <p:nvPr/>
        </p:nvSpPr>
        <p:spPr>
          <a:xfrm flipH="false" flipV="false" rot="0">
            <a:off x="9421136" y="925830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958465"/>
            <a:ext cx="16230600" cy="4265295"/>
          </a:xfrm>
          <a:prstGeom prst="rect">
            <a:avLst/>
          </a:prstGeom>
        </p:spPr>
        <p:txBody>
          <a:bodyPr anchor="t" rtlCol="false" tIns="0" lIns="0" bIns="0" rIns="0">
            <a:spAutoFit/>
          </a:bodyPr>
          <a:lstStyle/>
          <a:p>
            <a:pPr algn="l">
              <a:lnSpc>
                <a:spcPts val="7699"/>
              </a:lnSpc>
            </a:pPr>
            <a:r>
              <a:rPr lang="en-US" sz="5499" b="true">
                <a:solidFill>
                  <a:srgbClr val="000000"/>
                </a:solidFill>
                <a:latin typeface="Oswald Bold"/>
                <a:ea typeface="Oswald Bold"/>
                <a:cs typeface="Oswald Bold"/>
                <a:sym typeface="Oswald Bold"/>
              </a:rPr>
              <a:t>Datos y TI</a:t>
            </a:r>
          </a:p>
          <a:p>
            <a:pPr algn="l">
              <a:lnSpc>
                <a:spcPts val="7699"/>
              </a:lnSpc>
            </a:pPr>
          </a:p>
          <a:p>
            <a:pPr algn="l" marL="949961" indent="-474980" lvl="1">
              <a:lnSpc>
                <a:spcPts val="6160"/>
              </a:lnSpc>
              <a:buFont typeface="Arial"/>
              <a:buChar char="•"/>
            </a:pPr>
            <a:r>
              <a:rPr lang="en-US" sz="4400">
                <a:solidFill>
                  <a:srgbClr val="000000"/>
                </a:solidFill>
                <a:latin typeface="Oswald"/>
                <a:ea typeface="Oswald"/>
                <a:cs typeface="Oswald"/>
                <a:sym typeface="Oswald"/>
              </a:rPr>
              <a:t>L</a:t>
            </a:r>
            <a:r>
              <a:rPr lang="en-US" sz="4400">
                <a:solidFill>
                  <a:srgbClr val="000000"/>
                </a:solidFill>
                <a:latin typeface="Oswald"/>
                <a:ea typeface="Oswald"/>
                <a:cs typeface="Oswald"/>
                <a:sym typeface="Oswald"/>
              </a:rPr>
              <a:t>impieza y unificación de datos (ETL con IA, dedupl</a:t>
            </a:r>
            <a:r>
              <a:rPr lang="en-US" sz="4400">
                <a:solidFill>
                  <a:srgbClr val="000000"/>
                </a:solidFill>
                <a:latin typeface="Oswald"/>
                <a:ea typeface="Oswald"/>
                <a:cs typeface="Oswald"/>
                <a:sym typeface="Oswald"/>
              </a:rPr>
              <a:t>icación).</a:t>
            </a:r>
          </a:p>
          <a:p>
            <a:pPr algn="l" marL="949961" indent="-474980" lvl="1">
              <a:lnSpc>
                <a:spcPts val="6160"/>
              </a:lnSpc>
              <a:buFont typeface="Arial"/>
              <a:buChar char="•"/>
            </a:pPr>
            <a:r>
              <a:rPr lang="en-US" sz="4400">
                <a:solidFill>
                  <a:srgbClr val="000000"/>
                </a:solidFill>
                <a:latin typeface="Oswald"/>
                <a:ea typeface="Oswald"/>
                <a:cs typeface="Oswald"/>
                <a:sym typeface="Oswald"/>
              </a:rPr>
              <a:t>Búsque</a:t>
            </a:r>
            <a:r>
              <a:rPr lang="en-US" sz="4400" u="none">
                <a:solidFill>
                  <a:srgbClr val="000000"/>
                </a:solidFill>
                <a:latin typeface="Oswald"/>
                <a:ea typeface="Oswald"/>
                <a:cs typeface="Oswald"/>
                <a:sym typeface="Oswald"/>
              </a:rPr>
              <a:t>da</a:t>
            </a:r>
            <a:r>
              <a:rPr lang="en-US" sz="4400">
                <a:solidFill>
                  <a:srgbClr val="000000"/>
                </a:solidFill>
                <a:latin typeface="Oswald"/>
                <a:ea typeface="Oswald"/>
                <a:cs typeface="Oswald"/>
                <a:sym typeface="Oswald"/>
              </a:rPr>
              <a:t> semántica interna sobre docum</a:t>
            </a:r>
            <a:r>
              <a:rPr lang="en-US" sz="4400" u="none">
                <a:solidFill>
                  <a:srgbClr val="000000"/>
                </a:solidFill>
                <a:latin typeface="Oswald"/>
                <a:ea typeface="Oswald"/>
                <a:cs typeface="Oswald"/>
                <a:sym typeface="Oswald"/>
              </a:rPr>
              <a:t>entos, correos y repo</a:t>
            </a:r>
            <a:r>
              <a:rPr lang="en-US" sz="4400">
                <a:solidFill>
                  <a:srgbClr val="000000"/>
                </a:solidFill>
                <a:latin typeface="Oswald"/>
                <a:ea typeface="Oswald"/>
                <a:cs typeface="Oswald"/>
                <a:sym typeface="Oswald"/>
              </a:rPr>
              <a:t>sitorios.</a:t>
            </a:r>
          </a:p>
          <a:p>
            <a:pPr algn="l" marL="949961" indent="-474980" lvl="1">
              <a:lnSpc>
                <a:spcPts val="6160"/>
              </a:lnSpc>
              <a:buFont typeface="Arial"/>
              <a:buChar char="•"/>
            </a:pPr>
            <a:r>
              <a:rPr lang="en-US" sz="4400">
                <a:solidFill>
                  <a:srgbClr val="000000"/>
                </a:solidFill>
                <a:latin typeface="Oswald"/>
                <a:ea typeface="Oswald"/>
                <a:cs typeface="Oswald"/>
                <a:sym typeface="Oswald"/>
              </a:rPr>
              <a:t>Segur</a:t>
            </a:r>
            <a:r>
              <a:rPr lang="en-US" sz="4400">
                <a:solidFill>
                  <a:srgbClr val="000000"/>
                </a:solidFill>
                <a:latin typeface="Oswald"/>
                <a:ea typeface="Oswald"/>
                <a:cs typeface="Oswald"/>
                <a:sym typeface="Oswald"/>
              </a:rPr>
              <a:t>idad: detección de intrusiones y respues</a:t>
            </a:r>
            <a:r>
              <a:rPr lang="en-US" sz="4400" u="none">
                <a:solidFill>
                  <a:srgbClr val="000000"/>
                </a:solidFill>
                <a:latin typeface="Oswald"/>
                <a:ea typeface="Oswald"/>
                <a:cs typeface="Oswald"/>
                <a:sym typeface="Oswald"/>
              </a:rPr>
              <a:t>ta</a:t>
            </a:r>
            <a:r>
              <a:rPr lang="en-US" sz="4400">
                <a:solidFill>
                  <a:srgbClr val="000000"/>
                </a:solidFill>
                <a:latin typeface="Oswald"/>
                <a:ea typeface="Oswald"/>
                <a:cs typeface="Oswald"/>
                <a:sym typeface="Oswald"/>
              </a:rPr>
              <a:t> auto</a:t>
            </a:r>
            <a:r>
              <a:rPr lang="en-US" sz="4400">
                <a:solidFill>
                  <a:srgbClr val="000000"/>
                </a:solidFill>
                <a:latin typeface="Oswald"/>
                <a:ea typeface="Oswald"/>
                <a:cs typeface="Oswald"/>
                <a:sym typeface="Oswald"/>
              </a:rPr>
              <a:t>matizada</a:t>
            </a:r>
            <a:r>
              <a:rPr lang="en-US" sz="4400">
                <a:solidFill>
                  <a:srgbClr val="000000"/>
                </a:solidFill>
                <a:latin typeface="Oswald"/>
                <a:ea typeface="Oswald"/>
                <a:cs typeface="Oswald"/>
                <a:sym typeface="Oswald"/>
              </a:rPr>
              <a:t> a incidentes.</a:t>
            </a:r>
          </a:p>
        </p:txBody>
      </p:sp>
      <p:sp>
        <p:nvSpPr>
          <p:cNvPr name="TextBox 3" id="3"/>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29</a:t>
            </a:r>
          </a:p>
        </p:txBody>
      </p:sp>
      <p:sp>
        <p:nvSpPr>
          <p:cNvPr name="Freeform 4" id="4"/>
          <p:cNvSpPr/>
          <p:nvPr/>
        </p:nvSpPr>
        <p:spPr>
          <a:xfrm flipH="false" flipV="false" rot="0">
            <a:off x="7861607" y="925830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5" id="5"/>
          <p:cNvSpPr/>
          <p:nvPr/>
        </p:nvSpPr>
        <p:spPr>
          <a:xfrm flipH="false" flipV="false" rot="0">
            <a:off x="9421136" y="925830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786890"/>
            <a:ext cx="16230600" cy="6608445"/>
          </a:xfrm>
          <a:prstGeom prst="rect">
            <a:avLst/>
          </a:prstGeom>
        </p:spPr>
        <p:txBody>
          <a:bodyPr anchor="t" rtlCol="false" tIns="0" lIns="0" bIns="0" rIns="0">
            <a:spAutoFit/>
          </a:bodyPr>
          <a:lstStyle/>
          <a:p>
            <a:pPr algn="l">
              <a:lnSpc>
                <a:spcPts val="7699"/>
              </a:lnSpc>
            </a:pPr>
            <a:r>
              <a:rPr lang="en-US" sz="5499" b="true">
                <a:solidFill>
                  <a:srgbClr val="000000"/>
                </a:solidFill>
                <a:latin typeface="Oswald Bold"/>
                <a:ea typeface="Oswald Bold"/>
                <a:cs typeface="Oswald Bold"/>
                <a:sym typeface="Oswald Bold"/>
              </a:rPr>
              <a:t>Sostenibilidad y territor</a:t>
            </a:r>
            <a:r>
              <a:rPr lang="en-US" sz="5499" b="true">
                <a:solidFill>
                  <a:srgbClr val="000000"/>
                </a:solidFill>
                <a:latin typeface="Oswald Bold"/>
                <a:ea typeface="Oswald Bold"/>
                <a:cs typeface="Oswald Bold"/>
                <a:sym typeface="Oswald Bold"/>
              </a:rPr>
              <a:t>io (útil para agro/acuicultura)</a:t>
            </a:r>
          </a:p>
          <a:p>
            <a:pPr algn="l">
              <a:lnSpc>
                <a:spcPts val="7699"/>
              </a:lnSpc>
            </a:pPr>
          </a:p>
          <a:p>
            <a:pPr algn="l" marL="949961" indent="-474980" lvl="1">
              <a:lnSpc>
                <a:spcPts val="6160"/>
              </a:lnSpc>
              <a:buFont typeface="Arial"/>
              <a:buChar char="•"/>
            </a:pPr>
            <a:r>
              <a:rPr lang="en-US" sz="4400">
                <a:solidFill>
                  <a:srgbClr val="000000"/>
                </a:solidFill>
                <a:latin typeface="Oswald"/>
                <a:ea typeface="Oswald"/>
                <a:cs typeface="Oswald"/>
                <a:sym typeface="Oswald"/>
              </a:rPr>
              <a:t>Monitoreo ambiental con visión satelital/drones (plagas, estrés hídr</a:t>
            </a:r>
            <a:r>
              <a:rPr lang="en-US" sz="4400">
                <a:solidFill>
                  <a:srgbClr val="000000"/>
                </a:solidFill>
                <a:latin typeface="Oswald"/>
                <a:ea typeface="Oswald"/>
                <a:cs typeface="Oswald"/>
                <a:sym typeface="Oswald"/>
              </a:rPr>
              <a:t>ico, floraciones).</a:t>
            </a:r>
          </a:p>
          <a:p>
            <a:pPr algn="l" marL="949961" indent="-474980" lvl="1">
              <a:lnSpc>
                <a:spcPts val="6160"/>
              </a:lnSpc>
              <a:buFont typeface="Arial"/>
              <a:buChar char="•"/>
            </a:pPr>
            <a:r>
              <a:rPr lang="en-US" sz="4400">
                <a:solidFill>
                  <a:srgbClr val="000000"/>
                </a:solidFill>
                <a:latin typeface="Oswald"/>
                <a:ea typeface="Oswald"/>
                <a:cs typeface="Oswald"/>
                <a:sym typeface="Oswald"/>
              </a:rPr>
              <a:t>Form</a:t>
            </a:r>
            <a:r>
              <a:rPr lang="en-US" sz="4400">
                <a:solidFill>
                  <a:srgbClr val="000000"/>
                </a:solidFill>
                <a:latin typeface="Oswald"/>
                <a:ea typeface="Oswald"/>
                <a:cs typeface="Oswald"/>
                <a:sym typeface="Oswald"/>
              </a:rPr>
              <a:t>ul</a:t>
            </a:r>
            <a:r>
              <a:rPr lang="en-US" sz="4400" u="none">
                <a:solidFill>
                  <a:srgbClr val="000000"/>
                </a:solidFill>
                <a:latin typeface="Oswald"/>
                <a:ea typeface="Oswald"/>
                <a:cs typeface="Oswald"/>
                <a:sym typeface="Oswald"/>
              </a:rPr>
              <a:t>ación</a:t>
            </a:r>
            <a:r>
              <a:rPr lang="en-US" sz="4400">
                <a:solidFill>
                  <a:srgbClr val="000000"/>
                </a:solidFill>
                <a:latin typeface="Oswald"/>
                <a:ea typeface="Oswald"/>
                <a:cs typeface="Oswald"/>
                <a:sym typeface="Oswald"/>
              </a:rPr>
              <a:t> de alimentos y reducción de desperdicios m</a:t>
            </a:r>
            <a:r>
              <a:rPr lang="en-US" sz="4400" u="none">
                <a:solidFill>
                  <a:srgbClr val="000000"/>
                </a:solidFill>
                <a:latin typeface="Oswald"/>
                <a:ea typeface="Oswald"/>
                <a:cs typeface="Oswald"/>
                <a:sym typeface="Oswald"/>
              </a:rPr>
              <a:t>ediante modelos de op</a:t>
            </a:r>
            <a:r>
              <a:rPr lang="en-US" sz="4400">
                <a:solidFill>
                  <a:srgbClr val="000000"/>
                </a:solidFill>
                <a:latin typeface="Oswald"/>
                <a:ea typeface="Oswald"/>
                <a:cs typeface="Oswald"/>
                <a:sym typeface="Oswald"/>
              </a:rPr>
              <a:t>timización.</a:t>
            </a:r>
          </a:p>
          <a:p>
            <a:pPr algn="l" marL="949961" indent="-474980" lvl="1">
              <a:lnSpc>
                <a:spcPts val="6160"/>
              </a:lnSpc>
              <a:buFont typeface="Arial"/>
              <a:buChar char="•"/>
            </a:pPr>
            <a:r>
              <a:rPr lang="en-US" sz="4400">
                <a:solidFill>
                  <a:srgbClr val="000000"/>
                </a:solidFill>
                <a:latin typeface="Oswald"/>
                <a:ea typeface="Oswald"/>
                <a:cs typeface="Oswald"/>
                <a:sym typeface="Oswald"/>
              </a:rPr>
              <a:t>Trazabil</a:t>
            </a:r>
            <a:r>
              <a:rPr lang="en-US" sz="4400">
                <a:solidFill>
                  <a:srgbClr val="000000"/>
                </a:solidFill>
                <a:latin typeface="Oswald"/>
                <a:ea typeface="Oswald"/>
                <a:cs typeface="Oswald"/>
                <a:sym typeface="Oswald"/>
              </a:rPr>
              <a:t>idad inteligente (del productor al consumidor) con </a:t>
            </a:r>
            <a:r>
              <a:rPr lang="en-US" sz="4400">
                <a:solidFill>
                  <a:srgbClr val="000000"/>
                </a:solidFill>
                <a:latin typeface="Oswald"/>
                <a:ea typeface="Oswald"/>
                <a:cs typeface="Oswald"/>
                <a:sym typeface="Oswald"/>
              </a:rPr>
              <a:t>alertas</a:t>
            </a:r>
            <a:r>
              <a:rPr lang="en-US" sz="4400">
                <a:solidFill>
                  <a:srgbClr val="000000"/>
                </a:solidFill>
                <a:latin typeface="Oswald"/>
                <a:ea typeface="Oswald"/>
                <a:cs typeface="Oswald"/>
                <a:sym typeface="Oswald"/>
              </a:rPr>
              <a:t> de calidad.</a:t>
            </a:r>
          </a:p>
        </p:txBody>
      </p:sp>
      <p:sp>
        <p:nvSpPr>
          <p:cNvPr name="TextBox 3" id="3"/>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30</a:t>
            </a:r>
          </a:p>
        </p:txBody>
      </p:sp>
      <p:sp>
        <p:nvSpPr>
          <p:cNvPr name="Freeform 4" id="4"/>
          <p:cNvSpPr/>
          <p:nvPr/>
        </p:nvSpPr>
        <p:spPr>
          <a:xfrm flipH="false" flipV="false" rot="0">
            <a:off x="7861607" y="925830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2"/>
            <a:stretch>
              <a:fillRect l="0" t="0" r="0" b="0"/>
            </a:stretch>
          </a:blipFill>
        </p:spPr>
      </p:sp>
      <p:sp>
        <p:nvSpPr>
          <p:cNvPr name="Freeform 5" id="5"/>
          <p:cNvSpPr/>
          <p:nvPr/>
        </p:nvSpPr>
        <p:spPr>
          <a:xfrm flipH="false" flipV="false" rot="0">
            <a:off x="9421136" y="9258300"/>
            <a:ext cx="1329900" cy="609420"/>
          </a:xfrm>
          <a:custGeom>
            <a:avLst/>
            <a:gdLst/>
            <a:ahLst/>
            <a:cxnLst/>
            <a:rect r="r" b="b" t="t" l="l"/>
            <a:pathLst>
              <a:path h="609420" w="1329900">
                <a:moveTo>
                  <a:pt x="0" y="0"/>
                </a:moveTo>
                <a:lnTo>
                  <a:pt x="1329899" y="0"/>
                </a:lnTo>
                <a:lnTo>
                  <a:pt x="1329899" y="609420"/>
                </a:lnTo>
                <a:lnTo>
                  <a:pt x="0" y="609420"/>
                </a:lnTo>
                <a:lnTo>
                  <a:pt x="0" y="0"/>
                </a:lnTo>
                <a:close/>
              </a:path>
            </a:pathLst>
          </a:custGeom>
          <a:blipFill>
            <a:blip r:embed="rId3"/>
            <a:stretch>
              <a:fillRect l="0" t="-59111" r="0" b="-59111"/>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3191" y="1958594"/>
            <a:ext cx="9582458" cy="7851081"/>
          </a:xfrm>
          <a:custGeom>
            <a:avLst/>
            <a:gdLst/>
            <a:ahLst/>
            <a:cxnLst/>
            <a:rect r="r" b="b" t="t" l="l"/>
            <a:pathLst>
              <a:path h="7851081" w="9582458">
                <a:moveTo>
                  <a:pt x="0" y="0"/>
                </a:moveTo>
                <a:lnTo>
                  <a:pt x="9582459" y="0"/>
                </a:lnTo>
                <a:lnTo>
                  <a:pt x="9582459" y="7851081"/>
                </a:lnTo>
                <a:lnTo>
                  <a:pt x="0" y="7851081"/>
                </a:lnTo>
                <a:lnTo>
                  <a:pt x="0" y="0"/>
                </a:lnTo>
                <a:close/>
              </a:path>
            </a:pathLst>
          </a:custGeom>
          <a:blipFill>
            <a:blip r:embed="rId2"/>
            <a:stretch>
              <a:fillRect l="-29786" t="0" r="-15225" b="0"/>
            </a:stretch>
          </a:blipFill>
        </p:spPr>
      </p:sp>
      <p:sp>
        <p:nvSpPr>
          <p:cNvPr name="TextBox 3" id="3"/>
          <p:cNvSpPr txBox="true"/>
          <p:nvPr/>
        </p:nvSpPr>
        <p:spPr>
          <a:xfrm rot="0">
            <a:off x="10196456" y="2082707"/>
            <a:ext cx="7488937" cy="7536180"/>
          </a:xfrm>
          <a:prstGeom prst="rect">
            <a:avLst/>
          </a:prstGeom>
        </p:spPr>
        <p:txBody>
          <a:bodyPr anchor="t" rtlCol="false" tIns="0" lIns="0" bIns="0" rIns="0">
            <a:spAutoFit/>
          </a:bodyPr>
          <a:lstStyle/>
          <a:p>
            <a:pPr algn="l">
              <a:lnSpc>
                <a:spcPts val="4620"/>
              </a:lnSpc>
            </a:pPr>
            <a:r>
              <a:rPr lang="en-US" sz="3300">
                <a:solidFill>
                  <a:srgbClr val="000000"/>
                </a:solidFill>
                <a:latin typeface="Oswald"/>
                <a:ea typeface="Oswald"/>
                <a:cs typeface="Oswald"/>
                <a:sym typeface="Oswald"/>
              </a:rPr>
              <a:t>Una automatización es un flujo de trabajo que, a partir de un disparador (un correo, un formulario, una venta), aplica reglas y/o IA para leer datos, decidir según políticas del negocio y ejecutar acciones en tus sistemas (crear registros, enviar respuestas, emitir do</a:t>
            </a:r>
            <a:r>
              <a:rPr lang="en-US" sz="3300">
                <a:solidFill>
                  <a:srgbClr val="000000"/>
                </a:solidFill>
                <a:latin typeface="Oswald"/>
                <a:ea typeface="Oswald"/>
                <a:cs typeface="Oswald"/>
                <a:sym typeface="Oswald"/>
              </a:rPr>
              <a:t>cumentos, mover estados), dejando todo trazado y gestionando excepciones solo cuando se nec</a:t>
            </a:r>
            <a:r>
              <a:rPr lang="en-US" sz="3300" u="none">
                <a:solidFill>
                  <a:srgbClr val="000000"/>
                </a:solidFill>
                <a:latin typeface="Oswald"/>
                <a:ea typeface="Oswald"/>
                <a:cs typeface="Oswald"/>
                <a:sym typeface="Oswald"/>
              </a:rPr>
              <a:t>esita criterio humano. En la prác</a:t>
            </a:r>
            <a:r>
              <a:rPr lang="en-US" sz="3300">
                <a:solidFill>
                  <a:srgbClr val="000000"/>
                </a:solidFill>
                <a:latin typeface="Oswald"/>
                <a:ea typeface="Oswald"/>
                <a:cs typeface="Oswald"/>
                <a:sym typeface="Oswald"/>
              </a:rPr>
              <a:t>tica reemplaza tareas repetitivas y manuales por un proceso reproducible, medible y 24/7, reduciendo tiempos y errores, aumentando la consistencia y liberando horas del equipo para trabajo de mayor valor.</a:t>
            </a:r>
          </a:p>
        </p:txBody>
      </p:sp>
      <p:sp>
        <p:nvSpPr>
          <p:cNvPr name="TextBox 4" id="4"/>
          <p:cNvSpPr txBox="true"/>
          <p:nvPr/>
        </p:nvSpPr>
        <p:spPr>
          <a:xfrm rot="0">
            <a:off x="8773537" y="5034915"/>
            <a:ext cx="740926" cy="198120"/>
          </a:xfrm>
          <a:prstGeom prst="rect">
            <a:avLst/>
          </a:prstGeom>
        </p:spPr>
        <p:txBody>
          <a:bodyPr anchor="t" rtlCol="false" tIns="0" lIns="0" bIns="0" rIns="0">
            <a:spAutoFit/>
          </a:bodyPr>
          <a:lstStyle/>
          <a:p>
            <a:pPr algn="ctr">
              <a:lnSpc>
                <a:spcPts val="1679"/>
              </a:lnSpc>
              <a:spcBef>
                <a:spcPct val="0"/>
              </a:spcBef>
            </a:pPr>
            <a:r>
              <a:rPr lang="en-US" sz="1200">
                <a:solidFill>
                  <a:srgbClr val="FFFFFF"/>
                </a:solidFill>
                <a:latin typeface="Montserrat"/>
                <a:ea typeface="Montserrat"/>
                <a:cs typeface="Montserrat"/>
                <a:sym typeface="Montserrat"/>
              </a:rPr>
              <a:t>Datos y TI</a:t>
            </a:r>
          </a:p>
        </p:txBody>
      </p:sp>
      <p:sp>
        <p:nvSpPr>
          <p:cNvPr name="TextBox 5" id="5"/>
          <p:cNvSpPr txBox="true"/>
          <p:nvPr/>
        </p:nvSpPr>
        <p:spPr>
          <a:xfrm rot="0">
            <a:off x="6100481" y="402907"/>
            <a:ext cx="6827964" cy="1127760"/>
          </a:xfrm>
          <a:prstGeom prst="rect">
            <a:avLst/>
          </a:prstGeom>
        </p:spPr>
        <p:txBody>
          <a:bodyPr anchor="t" rtlCol="false" tIns="0" lIns="0" bIns="0" rIns="0">
            <a:spAutoFit/>
          </a:bodyPr>
          <a:lstStyle/>
          <a:p>
            <a:pPr algn="ctr">
              <a:lnSpc>
                <a:spcPts val="9240"/>
              </a:lnSpc>
            </a:pPr>
            <a:r>
              <a:rPr lang="en-US" b="true" sz="6600">
                <a:solidFill>
                  <a:srgbClr val="000000"/>
                </a:solidFill>
                <a:latin typeface="Oswald Bold"/>
                <a:ea typeface="Oswald Bold"/>
                <a:cs typeface="Oswald Bold"/>
                <a:sym typeface="Oswald Bold"/>
              </a:rPr>
              <a:t>Automatización</a:t>
            </a:r>
          </a:p>
        </p:txBody>
      </p:sp>
      <p:sp>
        <p:nvSpPr>
          <p:cNvPr name="TextBox 6" id="6"/>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31</a:t>
            </a:r>
          </a:p>
        </p:txBody>
      </p:sp>
      <p:sp>
        <p:nvSpPr>
          <p:cNvPr name="Freeform 7" id="7"/>
          <p:cNvSpPr/>
          <p:nvPr/>
        </p:nvSpPr>
        <p:spPr>
          <a:xfrm flipH="false" flipV="false" rot="0">
            <a:off x="14369872" y="723990"/>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3"/>
            <a:stretch>
              <a:fillRect l="0" t="0" r="0" b="0"/>
            </a:stretch>
          </a:blipFill>
        </p:spPr>
      </p:sp>
      <p:sp>
        <p:nvSpPr>
          <p:cNvPr name="Freeform 8" id="8"/>
          <p:cNvSpPr/>
          <p:nvPr/>
        </p:nvSpPr>
        <p:spPr>
          <a:xfrm flipH="false" flipV="false" rot="0">
            <a:off x="15929400" y="723990"/>
            <a:ext cx="1329900" cy="609420"/>
          </a:xfrm>
          <a:custGeom>
            <a:avLst/>
            <a:gdLst/>
            <a:ahLst/>
            <a:cxnLst/>
            <a:rect r="r" b="b" t="t" l="l"/>
            <a:pathLst>
              <a:path h="609420" w="1329900">
                <a:moveTo>
                  <a:pt x="0" y="0"/>
                </a:moveTo>
                <a:lnTo>
                  <a:pt x="1329900" y="0"/>
                </a:lnTo>
                <a:lnTo>
                  <a:pt x="1329900" y="609420"/>
                </a:lnTo>
                <a:lnTo>
                  <a:pt x="0" y="609420"/>
                </a:lnTo>
                <a:lnTo>
                  <a:pt x="0" y="0"/>
                </a:lnTo>
                <a:close/>
              </a:path>
            </a:pathLst>
          </a:custGeom>
          <a:blipFill>
            <a:blip r:embed="rId4"/>
            <a:stretch>
              <a:fillRect l="0" t="-59111" r="0" b="-59111"/>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601512" y="0"/>
            <a:ext cx="9686488" cy="10287000"/>
          </a:xfrm>
          <a:custGeom>
            <a:avLst/>
            <a:gdLst/>
            <a:ahLst/>
            <a:cxnLst/>
            <a:rect r="r" b="b" t="t" l="l"/>
            <a:pathLst>
              <a:path h="10287000" w="9686488">
                <a:moveTo>
                  <a:pt x="0" y="0"/>
                </a:moveTo>
                <a:lnTo>
                  <a:pt x="9686488" y="0"/>
                </a:lnTo>
                <a:lnTo>
                  <a:pt x="9686488" y="10287000"/>
                </a:lnTo>
                <a:lnTo>
                  <a:pt x="0" y="10287000"/>
                </a:lnTo>
                <a:lnTo>
                  <a:pt x="0" y="0"/>
                </a:lnTo>
                <a:close/>
              </a:path>
            </a:pathLst>
          </a:custGeom>
          <a:blipFill>
            <a:blip r:embed="rId2"/>
            <a:stretch>
              <a:fillRect l="-30377" t="0" r="-29021" b="0"/>
            </a:stretch>
          </a:blipFill>
        </p:spPr>
      </p:sp>
      <p:sp>
        <p:nvSpPr>
          <p:cNvPr name="Freeform 3" id="3"/>
          <p:cNvSpPr/>
          <p:nvPr/>
        </p:nvSpPr>
        <p:spPr>
          <a:xfrm flipH="false" flipV="false" rot="0">
            <a:off x="10003033" y="8547671"/>
            <a:ext cx="7474807" cy="1421257"/>
          </a:xfrm>
          <a:custGeom>
            <a:avLst/>
            <a:gdLst/>
            <a:ahLst/>
            <a:cxnLst/>
            <a:rect r="r" b="b" t="t" l="l"/>
            <a:pathLst>
              <a:path h="1421257" w="7474807">
                <a:moveTo>
                  <a:pt x="0" y="0"/>
                </a:moveTo>
                <a:lnTo>
                  <a:pt x="7474807" y="0"/>
                </a:lnTo>
                <a:lnTo>
                  <a:pt x="7474807" y="1421258"/>
                </a:lnTo>
                <a:lnTo>
                  <a:pt x="0" y="1421258"/>
                </a:lnTo>
                <a:lnTo>
                  <a:pt x="0" y="0"/>
                </a:lnTo>
                <a:close/>
              </a:path>
            </a:pathLst>
          </a:custGeom>
          <a:blipFill>
            <a:blip r:embed="rId3"/>
            <a:stretch>
              <a:fillRect l="0" t="-93837" r="0" b="-101997"/>
            </a:stretch>
          </a:blipFill>
        </p:spPr>
      </p:sp>
      <p:sp>
        <p:nvSpPr>
          <p:cNvPr name="TextBox 4" id="4"/>
          <p:cNvSpPr txBox="true"/>
          <p:nvPr/>
        </p:nvSpPr>
        <p:spPr>
          <a:xfrm rot="0">
            <a:off x="628994" y="2284857"/>
            <a:ext cx="7566715" cy="5831587"/>
          </a:xfrm>
          <a:prstGeom prst="rect">
            <a:avLst/>
          </a:prstGeom>
        </p:spPr>
        <p:txBody>
          <a:bodyPr anchor="t" rtlCol="false" tIns="0" lIns="0" bIns="0" rIns="0">
            <a:spAutoFit/>
          </a:bodyPr>
          <a:lstStyle/>
          <a:p>
            <a:pPr algn="ctr">
              <a:lnSpc>
                <a:spcPts val="5742"/>
              </a:lnSpc>
            </a:pPr>
            <a:r>
              <a:rPr lang="en-US" b="true" sz="5800">
                <a:solidFill>
                  <a:srgbClr val="000000"/>
                </a:solidFill>
                <a:latin typeface="Oswald Bold"/>
                <a:ea typeface="Oswald Bold"/>
                <a:cs typeface="Oswald Bold"/>
                <a:sym typeface="Oswald Bold"/>
              </a:rPr>
              <a:t>La IA podría eliminar la mitad de todos los empleos de cuello blanco de nivel inicial y aume</a:t>
            </a:r>
            <a:r>
              <a:rPr lang="en-US" b="true" sz="5800">
                <a:solidFill>
                  <a:srgbClr val="000000"/>
                </a:solidFill>
                <a:latin typeface="Oswald Bold"/>
                <a:ea typeface="Oswald Bold"/>
                <a:cs typeface="Oswald Bold"/>
                <a:sym typeface="Oswald Bold"/>
              </a:rPr>
              <a:t>ntar el desempleo al 10-20% en los próximos uno a cinco años</a:t>
            </a:r>
          </a:p>
        </p:txBody>
      </p:sp>
      <p:sp>
        <p:nvSpPr>
          <p:cNvPr name="TextBox 5" id="5"/>
          <p:cNvSpPr txBox="true"/>
          <p:nvPr/>
        </p:nvSpPr>
        <p:spPr>
          <a:xfrm rot="0">
            <a:off x="2439031" y="1152525"/>
            <a:ext cx="3946641" cy="736070"/>
          </a:xfrm>
          <a:prstGeom prst="rect">
            <a:avLst/>
          </a:prstGeom>
        </p:spPr>
        <p:txBody>
          <a:bodyPr anchor="t" rtlCol="false" tIns="0" lIns="0" bIns="0" rIns="0">
            <a:spAutoFit/>
          </a:bodyPr>
          <a:lstStyle/>
          <a:p>
            <a:pPr algn="ctr">
              <a:lnSpc>
                <a:spcPts val="5598"/>
              </a:lnSpc>
            </a:pPr>
            <a:r>
              <a:rPr lang="en-US" sz="5654">
                <a:solidFill>
                  <a:srgbClr val="000000"/>
                </a:solidFill>
                <a:latin typeface="Oswald"/>
                <a:ea typeface="Oswald"/>
                <a:cs typeface="Oswald"/>
                <a:sym typeface="Oswald"/>
              </a:rPr>
              <a:t>Dario Amodei</a:t>
            </a:r>
          </a:p>
        </p:txBody>
      </p:sp>
      <p:sp>
        <p:nvSpPr>
          <p:cNvPr name="TextBox 6" id="6"/>
          <p:cNvSpPr txBox="true"/>
          <p:nvPr/>
        </p:nvSpPr>
        <p:spPr>
          <a:xfrm rot="0">
            <a:off x="2855788" y="8480996"/>
            <a:ext cx="3113127" cy="563880"/>
          </a:xfrm>
          <a:prstGeom prst="rect">
            <a:avLst/>
          </a:prstGeom>
        </p:spPr>
        <p:txBody>
          <a:bodyPr anchor="t" rtlCol="false" tIns="0" lIns="0" bIns="0" rIns="0">
            <a:spAutoFit/>
          </a:bodyPr>
          <a:lstStyle/>
          <a:p>
            <a:pPr algn="ctr">
              <a:lnSpc>
                <a:spcPts val="4620"/>
              </a:lnSpc>
            </a:pPr>
            <a:r>
              <a:rPr lang="en-US" sz="3300">
                <a:solidFill>
                  <a:srgbClr val="000000"/>
                </a:solidFill>
                <a:latin typeface="Oswald"/>
                <a:ea typeface="Oswald"/>
                <a:cs typeface="Oswald"/>
                <a:sym typeface="Oswald"/>
              </a:rPr>
              <a:t>28 de Mayo en Axios</a:t>
            </a:r>
          </a:p>
        </p:txBody>
      </p:sp>
      <p:sp>
        <p:nvSpPr>
          <p:cNvPr name="TextBox 7" id="7"/>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32</a:t>
            </a:r>
          </a:p>
        </p:txBody>
      </p:sp>
      <p:sp>
        <p:nvSpPr>
          <p:cNvPr name="Freeform 8" id="8"/>
          <p:cNvSpPr/>
          <p:nvPr/>
        </p:nvSpPr>
        <p:spPr>
          <a:xfrm flipH="false" flipV="false" rot="0">
            <a:off x="2855788" y="9473501"/>
            <a:ext cx="1407436" cy="609420"/>
          </a:xfrm>
          <a:custGeom>
            <a:avLst/>
            <a:gdLst/>
            <a:ahLst/>
            <a:cxnLst/>
            <a:rect r="r" b="b" t="t" l="l"/>
            <a:pathLst>
              <a:path h="609420" w="1407436">
                <a:moveTo>
                  <a:pt x="0" y="0"/>
                </a:moveTo>
                <a:lnTo>
                  <a:pt x="1407436" y="0"/>
                </a:lnTo>
                <a:lnTo>
                  <a:pt x="1407436" y="609420"/>
                </a:lnTo>
                <a:lnTo>
                  <a:pt x="0" y="609420"/>
                </a:lnTo>
                <a:lnTo>
                  <a:pt x="0" y="0"/>
                </a:lnTo>
                <a:close/>
              </a:path>
            </a:pathLst>
          </a:custGeom>
          <a:blipFill>
            <a:blip r:embed="rId4"/>
            <a:stretch>
              <a:fillRect l="0" t="0" r="0" b="0"/>
            </a:stretch>
          </a:blipFill>
        </p:spPr>
      </p:sp>
      <p:sp>
        <p:nvSpPr>
          <p:cNvPr name="Freeform 9" id="9"/>
          <p:cNvSpPr/>
          <p:nvPr/>
        </p:nvSpPr>
        <p:spPr>
          <a:xfrm flipH="false" flipV="false" rot="0">
            <a:off x="4415317" y="9473501"/>
            <a:ext cx="1329900" cy="609420"/>
          </a:xfrm>
          <a:custGeom>
            <a:avLst/>
            <a:gdLst/>
            <a:ahLst/>
            <a:cxnLst/>
            <a:rect r="r" b="b" t="t" l="l"/>
            <a:pathLst>
              <a:path h="609420" w="1329900">
                <a:moveTo>
                  <a:pt x="0" y="0"/>
                </a:moveTo>
                <a:lnTo>
                  <a:pt x="1329900" y="0"/>
                </a:lnTo>
                <a:lnTo>
                  <a:pt x="1329900" y="609420"/>
                </a:lnTo>
                <a:lnTo>
                  <a:pt x="0" y="609420"/>
                </a:lnTo>
                <a:lnTo>
                  <a:pt x="0" y="0"/>
                </a:lnTo>
                <a:close/>
              </a:path>
            </a:pathLst>
          </a:custGeom>
          <a:blipFill>
            <a:blip r:embed="rId5"/>
            <a:stretch>
              <a:fillRect l="0" t="-59111" r="0" b="-59111"/>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3370707"/>
            <a:ext cx="16230600" cy="3659887"/>
          </a:xfrm>
          <a:prstGeom prst="rect">
            <a:avLst/>
          </a:prstGeom>
        </p:spPr>
        <p:txBody>
          <a:bodyPr anchor="t" rtlCol="false" tIns="0" lIns="0" bIns="0" rIns="0">
            <a:spAutoFit/>
          </a:bodyPr>
          <a:lstStyle/>
          <a:p>
            <a:pPr algn="ctr">
              <a:lnSpc>
                <a:spcPts val="5742"/>
              </a:lnSpc>
            </a:pPr>
            <a:r>
              <a:rPr lang="en-US" sz="5800" b="true">
                <a:solidFill>
                  <a:srgbClr val="000000"/>
                </a:solidFill>
                <a:latin typeface="Oswald Bold"/>
                <a:ea typeface="Oswald Bold"/>
                <a:cs typeface="Oswald Bold"/>
                <a:sym typeface="Oswald Bold"/>
              </a:rPr>
              <a:t>Aprender, aprender, aprender!!!</a:t>
            </a:r>
          </a:p>
          <a:p>
            <a:pPr algn="ctr">
              <a:lnSpc>
                <a:spcPts val="5742"/>
              </a:lnSpc>
            </a:pPr>
          </a:p>
          <a:p>
            <a:pPr algn="ctr">
              <a:lnSpc>
                <a:spcPts val="5742"/>
              </a:lnSpc>
            </a:pPr>
            <a:r>
              <a:rPr lang="en-US" b="true" sz="5800">
                <a:solidFill>
                  <a:srgbClr val="000000"/>
                </a:solidFill>
                <a:latin typeface="Oswald Bold"/>
                <a:ea typeface="Oswald Bold"/>
                <a:cs typeface="Oswald Bold"/>
                <a:sym typeface="Oswald Bold"/>
              </a:rPr>
              <a:t> Sin miedo y con curiosidad. Quien se lanza hoy no compite con máqui</a:t>
            </a:r>
            <a:r>
              <a:rPr lang="en-US" b="true" sz="5800">
                <a:solidFill>
                  <a:srgbClr val="000000"/>
                </a:solidFill>
                <a:latin typeface="Oswald Bold"/>
                <a:ea typeface="Oswald Bold"/>
                <a:cs typeface="Oswald Bold"/>
                <a:sym typeface="Oswald Bold"/>
              </a:rPr>
              <a:t>nas, las dirige; quien no, se queda viendo pasar el futuro. </a:t>
            </a:r>
          </a:p>
        </p:txBody>
      </p:sp>
      <p:sp>
        <p:nvSpPr>
          <p:cNvPr name="TextBox 3" id="3"/>
          <p:cNvSpPr txBox="true"/>
          <p:nvPr/>
        </p:nvSpPr>
        <p:spPr>
          <a:xfrm rot="0">
            <a:off x="17259300" y="9239250"/>
            <a:ext cx="152400" cy="171450"/>
          </a:xfrm>
          <a:prstGeom prst="rect">
            <a:avLst/>
          </a:prstGeom>
        </p:spPr>
        <p:txBody>
          <a:bodyPr anchor="t" rtlCol="false" tIns="0" lIns="0" bIns="0" rIns="0" wrap="none">
            <a:spAutoFit/>
          </a:bodyPr>
          <a:lstStyle/>
          <a:p>
            <a:pPr algn="ctr">
              <a:lnSpc>
                <a:spcPts val="1679"/>
              </a:lnSpc>
              <a:spcBef>
                <a:spcPct val="0"/>
              </a:spcBef>
            </a:pPr>
            <a:r>
              <a:rPr lang="en-US" sz="1200">
                <a:solidFill>
                  <a:srgbClr val="000000"/>
                </a:solidFill>
                <a:latin typeface="Montserrat"/>
                <a:ea typeface="Montserrat"/>
                <a:cs typeface="Montserrat"/>
                <a:sym typeface="Montserrat"/>
              </a:rPr>
              <a:t>33</a:t>
            </a:r>
          </a:p>
        </p:txBody>
      </p:sp>
      <p:sp>
        <p:nvSpPr>
          <p:cNvPr name="Freeform 4" id="4"/>
          <p:cNvSpPr/>
          <p:nvPr/>
        </p:nvSpPr>
        <p:spPr>
          <a:xfrm flipH="false" flipV="false" rot="0">
            <a:off x="6665469" y="1028700"/>
            <a:ext cx="2414577" cy="1045512"/>
          </a:xfrm>
          <a:custGeom>
            <a:avLst/>
            <a:gdLst/>
            <a:ahLst/>
            <a:cxnLst/>
            <a:rect r="r" b="b" t="t" l="l"/>
            <a:pathLst>
              <a:path h="1045512" w="2414577">
                <a:moveTo>
                  <a:pt x="0" y="0"/>
                </a:moveTo>
                <a:lnTo>
                  <a:pt x="2414577" y="0"/>
                </a:lnTo>
                <a:lnTo>
                  <a:pt x="2414577" y="1045512"/>
                </a:lnTo>
                <a:lnTo>
                  <a:pt x="0" y="1045512"/>
                </a:lnTo>
                <a:lnTo>
                  <a:pt x="0" y="0"/>
                </a:lnTo>
                <a:close/>
              </a:path>
            </a:pathLst>
          </a:custGeom>
          <a:blipFill>
            <a:blip r:embed="rId2"/>
            <a:stretch>
              <a:fillRect l="0" t="0" r="0" b="0"/>
            </a:stretch>
          </a:blipFill>
        </p:spPr>
      </p:sp>
      <p:sp>
        <p:nvSpPr>
          <p:cNvPr name="Freeform 5" id="5"/>
          <p:cNvSpPr/>
          <p:nvPr/>
        </p:nvSpPr>
        <p:spPr>
          <a:xfrm flipH="false" flipV="false" rot="0">
            <a:off x="9340974" y="1028700"/>
            <a:ext cx="2281556" cy="1045512"/>
          </a:xfrm>
          <a:custGeom>
            <a:avLst/>
            <a:gdLst/>
            <a:ahLst/>
            <a:cxnLst/>
            <a:rect r="r" b="b" t="t" l="l"/>
            <a:pathLst>
              <a:path h="1045512" w="2281556">
                <a:moveTo>
                  <a:pt x="0" y="0"/>
                </a:moveTo>
                <a:lnTo>
                  <a:pt x="2281557" y="0"/>
                </a:lnTo>
                <a:lnTo>
                  <a:pt x="2281557" y="1045512"/>
                </a:lnTo>
                <a:lnTo>
                  <a:pt x="0" y="1045512"/>
                </a:lnTo>
                <a:lnTo>
                  <a:pt x="0" y="0"/>
                </a:lnTo>
                <a:close/>
              </a:path>
            </a:pathLst>
          </a:custGeom>
          <a:blipFill>
            <a:blip r:embed="rId3"/>
            <a:stretch>
              <a:fillRect l="0" t="-59111" r="0" b="-59111"/>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DAGz0Jy9rPE</dc:identifier>
  <dcterms:modified xsi:type="dcterms:W3CDTF">2011-08-01T06:04:30Z</dcterms:modified>
  <cp:revision>1</cp:revision>
  <dc:title>Encabezado</dc:title>
</cp:coreProperties>
</file>